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37"/>
  </p:notesMasterIdLst>
  <p:sldIdLst>
    <p:sldId id="256" r:id="rId2"/>
    <p:sldId id="258" r:id="rId3"/>
    <p:sldId id="287" r:id="rId4"/>
    <p:sldId id="288" r:id="rId5"/>
    <p:sldId id="290" r:id="rId6"/>
    <p:sldId id="311" r:id="rId7"/>
    <p:sldId id="314" r:id="rId8"/>
    <p:sldId id="315" r:id="rId9"/>
    <p:sldId id="306" r:id="rId10"/>
    <p:sldId id="312" r:id="rId11"/>
    <p:sldId id="293" r:id="rId12"/>
    <p:sldId id="322" r:id="rId13"/>
    <p:sldId id="298" r:id="rId14"/>
    <p:sldId id="296" r:id="rId15"/>
    <p:sldId id="299" r:id="rId16"/>
    <p:sldId id="300" r:id="rId17"/>
    <p:sldId id="273" r:id="rId18"/>
    <p:sldId id="274" r:id="rId19"/>
    <p:sldId id="279" r:id="rId20"/>
    <p:sldId id="316" r:id="rId21"/>
    <p:sldId id="301" r:id="rId22"/>
    <p:sldId id="319" r:id="rId23"/>
    <p:sldId id="320" r:id="rId24"/>
    <p:sldId id="278" r:id="rId25"/>
    <p:sldId id="285" r:id="rId26"/>
    <p:sldId id="276" r:id="rId27"/>
    <p:sldId id="323" r:id="rId28"/>
    <p:sldId id="280" r:id="rId29"/>
    <p:sldId id="303" r:id="rId30"/>
    <p:sldId id="304" r:id="rId31"/>
    <p:sldId id="302" r:id="rId32"/>
    <p:sldId id="325" r:id="rId33"/>
    <p:sldId id="324" r:id="rId34"/>
    <p:sldId id="321" r:id="rId35"/>
    <p:sldId id="31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2"/>
    <p:restoredTop sz="94559"/>
  </p:normalViewPr>
  <p:slideViewPr>
    <p:cSldViewPr snapToGrid="0" snapToObjects="1">
      <p:cViewPr varScale="1">
        <p:scale>
          <a:sx n="87" d="100"/>
          <a:sy n="87" d="100"/>
        </p:scale>
        <p:origin x="200"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4E431-3A22-1F4C-8B75-1BA9C5962B55}" type="doc">
      <dgm:prSet loTypeId="urn:microsoft.com/office/officeart/2005/8/layout/venn2" loCatId="" qsTypeId="urn:microsoft.com/office/officeart/2005/8/quickstyle/simple1" qsCatId="simple" csTypeId="urn:microsoft.com/office/officeart/2005/8/colors/colorful3" csCatId="colorful" phldr="1"/>
      <dgm:spPr/>
      <dgm:t>
        <a:bodyPr/>
        <a:lstStyle/>
        <a:p>
          <a:endParaRPr lang="en-US"/>
        </a:p>
      </dgm:t>
    </dgm:pt>
    <dgm:pt modelId="{CD874819-0939-224F-B157-0422A74CC696}">
      <dgm:prSet phldrT="[Text]"/>
      <dgm:spPr/>
      <dgm:t>
        <a:bodyPr/>
        <a:lstStyle/>
        <a:p>
          <a:r>
            <a:rPr lang="en-US" b="1" dirty="0"/>
            <a:t>International</a:t>
          </a:r>
        </a:p>
      </dgm:t>
    </dgm:pt>
    <dgm:pt modelId="{C9552E01-089A-1F4D-A16B-E81EDB0FA954}" type="parTrans" cxnId="{F63260D9-3F2E-0849-9A9D-164D642E353F}">
      <dgm:prSet/>
      <dgm:spPr/>
      <dgm:t>
        <a:bodyPr/>
        <a:lstStyle/>
        <a:p>
          <a:endParaRPr lang="en-US"/>
        </a:p>
      </dgm:t>
    </dgm:pt>
    <dgm:pt modelId="{4A396C4E-6670-E94C-814F-4CE108ABEB6E}" type="sibTrans" cxnId="{F63260D9-3F2E-0849-9A9D-164D642E353F}">
      <dgm:prSet/>
      <dgm:spPr/>
      <dgm:t>
        <a:bodyPr/>
        <a:lstStyle/>
        <a:p>
          <a:endParaRPr lang="en-US"/>
        </a:p>
      </dgm:t>
    </dgm:pt>
    <dgm:pt modelId="{DA70A862-B86C-CF45-BB42-D950638BA0DE}">
      <dgm:prSet phldrT="[Text]"/>
      <dgm:spPr/>
      <dgm:t>
        <a:bodyPr/>
        <a:lstStyle/>
        <a:p>
          <a:r>
            <a:rPr lang="en-US" b="1" dirty="0"/>
            <a:t>National</a:t>
          </a:r>
        </a:p>
      </dgm:t>
    </dgm:pt>
    <dgm:pt modelId="{53EF2418-D80A-8447-946D-44BA6E83125E}" type="parTrans" cxnId="{2D7DC7A7-2395-2B40-8911-2664180C869F}">
      <dgm:prSet/>
      <dgm:spPr/>
      <dgm:t>
        <a:bodyPr/>
        <a:lstStyle/>
        <a:p>
          <a:endParaRPr lang="en-US"/>
        </a:p>
      </dgm:t>
    </dgm:pt>
    <dgm:pt modelId="{0CF7F2ED-9333-3249-A37E-78B4C955490F}" type="sibTrans" cxnId="{2D7DC7A7-2395-2B40-8911-2664180C869F}">
      <dgm:prSet/>
      <dgm:spPr/>
      <dgm:t>
        <a:bodyPr/>
        <a:lstStyle/>
        <a:p>
          <a:endParaRPr lang="en-US"/>
        </a:p>
      </dgm:t>
    </dgm:pt>
    <dgm:pt modelId="{DAB4EEE9-D4BB-7D4E-96B4-63C600C01CD2}">
      <dgm:prSet phldrT="[Text]"/>
      <dgm:spPr/>
      <dgm:t>
        <a:bodyPr/>
        <a:lstStyle/>
        <a:p>
          <a:r>
            <a:rPr lang="en-US" b="1" dirty="0"/>
            <a:t>Institutional</a:t>
          </a:r>
        </a:p>
      </dgm:t>
    </dgm:pt>
    <dgm:pt modelId="{8B8878D7-F9D6-C640-8E51-7C29148FE8E3}" type="parTrans" cxnId="{37F6665E-D3CE-9341-A159-B3FC2F71F79B}">
      <dgm:prSet/>
      <dgm:spPr/>
      <dgm:t>
        <a:bodyPr/>
        <a:lstStyle/>
        <a:p>
          <a:endParaRPr lang="en-US"/>
        </a:p>
      </dgm:t>
    </dgm:pt>
    <dgm:pt modelId="{E9F43FC8-74C6-5F41-8038-FA7970276AC3}" type="sibTrans" cxnId="{37F6665E-D3CE-9341-A159-B3FC2F71F79B}">
      <dgm:prSet/>
      <dgm:spPr/>
      <dgm:t>
        <a:bodyPr/>
        <a:lstStyle/>
        <a:p>
          <a:endParaRPr lang="en-US"/>
        </a:p>
      </dgm:t>
    </dgm:pt>
    <dgm:pt modelId="{9EB3F3A6-2CE6-9D4F-8CCB-69FCF0440FAA}">
      <dgm:prSet phldrT="[Text]"/>
      <dgm:spPr/>
      <dgm:t>
        <a:bodyPr/>
        <a:lstStyle/>
        <a:p>
          <a:r>
            <a:rPr lang="en-US" b="1" dirty="0"/>
            <a:t>Lecturer:</a:t>
          </a:r>
        </a:p>
        <a:p>
          <a:r>
            <a:rPr lang="en-US" b="1" dirty="0"/>
            <a:t>Curriculum</a:t>
          </a:r>
        </a:p>
        <a:p>
          <a:r>
            <a:rPr lang="en-US" b="1" dirty="0"/>
            <a:t>Pedagogy</a:t>
          </a:r>
        </a:p>
      </dgm:t>
    </dgm:pt>
    <dgm:pt modelId="{D8823AFA-7F6C-8145-9440-F98E4A3F7BC7}" type="parTrans" cxnId="{E9E53EC4-5877-BE40-96DF-0BD5C1D8BFAE}">
      <dgm:prSet/>
      <dgm:spPr/>
      <dgm:t>
        <a:bodyPr/>
        <a:lstStyle/>
        <a:p>
          <a:endParaRPr lang="en-US"/>
        </a:p>
      </dgm:t>
    </dgm:pt>
    <dgm:pt modelId="{E6667A7C-D7EC-A54C-89C1-BCA98CB94CEC}" type="sibTrans" cxnId="{E9E53EC4-5877-BE40-96DF-0BD5C1D8BFAE}">
      <dgm:prSet/>
      <dgm:spPr/>
      <dgm:t>
        <a:bodyPr/>
        <a:lstStyle/>
        <a:p>
          <a:endParaRPr lang="en-US"/>
        </a:p>
      </dgm:t>
    </dgm:pt>
    <dgm:pt modelId="{FEDF675A-72BA-DB48-9BAE-85C9D4454154}" type="pres">
      <dgm:prSet presAssocID="{C8E4E431-3A22-1F4C-8B75-1BA9C5962B55}" presName="Name0" presStyleCnt="0">
        <dgm:presLayoutVars>
          <dgm:chMax val="7"/>
          <dgm:resizeHandles val="exact"/>
        </dgm:presLayoutVars>
      </dgm:prSet>
      <dgm:spPr/>
    </dgm:pt>
    <dgm:pt modelId="{8A2C1E66-2325-9B4F-AD8B-FCD638508559}" type="pres">
      <dgm:prSet presAssocID="{C8E4E431-3A22-1F4C-8B75-1BA9C5962B55}" presName="comp1" presStyleCnt="0"/>
      <dgm:spPr/>
    </dgm:pt>
    <dgm:pt modelId="{512C79C1-722D-A242-BAB7-FDFDF63A0B7B}" type="pres">
      <dgm:prSet presAssocID="{C8E4E431-3A22-1F4C-8B75-1BA9C5962B55}" presName="circle1" presStyleLbl="node1" presStyleIdx="0" presStyleCnt="4"/>
      <dgm:spPr/>
    </dgm:pt>
    <dgm:pt modelId="{0068889D-C2D9-5746-B5E2-26C4BCE790BE}" type="pres">
      <dgm:prSet presAssocID="{C8E4E431-3A22-1F4C-8B75-1BA9C5962B55}" presName="c1text" presStyleLbl="node1" presStyleIdx="0" presStyleCnt="4">
        <dgm:presLayoutVars>
          <dgm:bulletEnabled val="1"/>
        </dgm:presLayoutVars>
      </dgm:prSet>
      <dgm:spPr/>
    </dgm:pt>
    <dgm:pt modelId="{B39F5187-A039-2C45-9A50-E1CB0B50CB0F}" type="pres">
      <dgm:prSet presAssocID="{C8E4E431-3A22-1F4C-8B75-1BA9C5962B55}" presName="comp2" presStyleCnt="0"/>
      <dgm:spPr/>
    </dgm:pt>
    <dgm:pt modelId="{235F0AD6-1E7A-B04C-9B2A-08B46812C4F2}" type="pres">
      <dgm:prSet presAssocID="{C8E4E431-3A22-1F4C-8B75-1BA9C5962B55}" presName="circle2" presStyleLbl="node1" presStyleIdx="1" presStyleCnt="4"/>
      <dgm:spPr/>
    </dgm:pt>
    <dgm:pt modelId="{1A9AC836-E659-CA43-AAE5-8DAA61691516}" type="pres">
      <dgm:prSet presAssocID="{C8E4E431-3A22-1F4C-8B75-1BA9C5962B55}" presName="c2text" presStyleLbl="node1" presStyleIdx="1" presStyleCnt="4">
        <dgm:presLayoutVars>
          <dgm:bulletEnabled val="1"/>
        </dgm:presLayoutVars>
      </dgm:prSet>
      <dgm:spPr/>
    </dgm:pt>
    <dgm:pt modelId="{3E30A228-9D29-7B45-BCE2-116704DF5F67}" type="pres">
      <dgm:prSet presAssocID="{C8E4E431-3A22-1F4C-8B75-1BA9C5962B55}" presName="comp3" presStyleCnt="0"/>
      <dgm:spPr/>
    </dgm:pt>
    <dgm:pt modelId="{3468D2D2-6D44-1F45-AD12-68C90F86A3FE}" type="pres">
      <dgm:prSet presAssocID="{C8E4E431-3A22-1F4C-8B75-1BA9C5962B55}" presName="circle3" presStyleLbl="node1" presStyleIdx="2" presStyleCnt="4"/>
      <dgm:spPr/>
    </dgm:pt>
    <dgm:pt modelId="{2DDB9C2A-D0C5-3349-9BF0-10CAE9060B4D}" type="pres">
      <dgm:prSet presAssocID="{C8E4E431-3A22-1F4C-8B75-1BA9C5962B55}" presName="c3text" presStyleLbl="node1" presStyleIdx="2" presStyleCnt="4">
        <dgm:presLayoutVars>
          <dgm:bulletEnabled val="1"/>
        </dgm:presLayoutVars>
      </dgm:prSet>
      <dgm:spPr/>
    </dgm:pt>
    <dgm:pt modelId="{2029F7F5-2A14-1D4D-A8F3-9718E6696894}" type="pres">
      <dgm:prSet presAssocID="{C8E4E431-3A22-1F4C-8B75-1BA9C5962B55}" presName="comp4" presStyleCnt="0"/>
      <dgm:spPr/>
    </dgm:pt>
    <dgm:pt modelId="{26A1DB26-88EC-304B-A533-15C10F77E7F6}" type="pres">
      <dgm:prSet presAssocID="{C8E4E431-3A22-1F4C-8B75-1BA9C5962B55}" presName="circle4" presStyleLbl="node1" presStyleIdx="3" presStyleCnt="4"/>
      <dgm:spPr/>
    </dgm:pt>
    <dgm:pt modelId="{1FC9D1D8-FB78-B64E-B02C-9EEA8C33F550}" type="pres">
      <dgm:prSet presAssocID="{C8E4E431-3A22-1F4C-8B75-1BA9C5962B55}" presName="c4text" presStyleLbl="node1" presStyleIdx="3" presStyleCnt="4">
        <dgm:presLayoutVars>
          <dgm:bulletEnabled val="1"/>
        </dgm:presLayoutVars>
      </dgm:prSet>
      <dgm:spPr/>
    </dgm:pt>
  </dgm:ptLst>
  <dgm:cxnLst>
    <dgm:cxn modelId="{CECFBC11-3B02-4F4D-968E-3CA63C58ABAF}" type="presOf" srcId="{DA70A862-B86C-CF45-BB42-D950638BA0DE}" destId="{1A9AC836-E659-CA43-AAE5-8DAA61691516}" srcOrd="1" destOrd="0" presId="urn:microsoft.com/office/officeart/2005/8/layout/venn2"/>
    <dgm:cxn modelId="{566CDE25-2D05-0243-BDBA-EFA181DB7E32}" type="presOf" srcId="{DAB4EEE9-D4BB-7D4E-96B4-63C600C01CD2}" destId="{2DDB9C2A-D0C5-3349-9BF0-10CAE9060B4D}" srcOrd="1" destOrd="0" presId="urn:microsoft.com/office/officeart/2005/8/layout/venn2"/>
    <dgm:cxn modelId="{1B494B2C-2C8F-5A49-A049-FD3F0510B6DA}" type="presOf" srcId="{9EB3F3A6-2CE6-9D4F-8CCB-69FCF0440FAA}" destId="{26A1DB26-88EC-304B-A533-15C10F77E7F6}" srcOrd="0" destOrd="0" presId="urn:microsoft.com/office/officeart/2005/8/layout/venn2"/>
    <dgm:cxn modelId="{37F6665E-D3CE-9341-A159-B3FC2F71F79B}" srcId="{C8E4E431-3A22-1F4C-8B75-1BA9C5962B55}" destId="{DAB4EEE9-D4BB-7D4E-96B4-63C600C01CD2}" srcOrd="2" destOrd="0" parTransId="{8B8878D7-F9D6-C640-8E51-7C29148FE8E3}" sibTransId="{E9F43FC8-74C6-5F41-8038-FA7970276AC3}"/>
    <dgm:cxn modelId="{B0E48F72-FC03-3748-9A6F-BCB150F39FB5}" type="presOf" srcId="{DA70A862-B86C-CF45-BB42-D950638BA0DE}" destId="{235F0AD6-1E7A-B04C-9B2A-08B46812C4F2}" srcOrd="0" destOrd="0" presId="urn:microsoft.com/office/officeart/2005/8/layout/venn2"/>
    <dgm:cxn modelId="{2BA7B272-8A10-E548-BF56-EF7CFE286593}" type="presOf" srcId="{9EB3F3A6-2CE6-9D4F-8CCB-69FCF0440FAA}" destId="{1FC9D1D8-FB78-B64E-B02C-9EEA8C33F550}" srcOrd="1" destOrd="0" presId="urn:microsoft.com/office/officeart/2005/8/layout/venn2"/>
    <dgm:cxn modelId="{18D24F8A-6318-B543-9C40-4CE446881EA2}" type="presOf" srcId="{CD874819-0939-224F-B157-0422A74CC696}" destId="{0068889D-C2D9-5746-B5E2-26C4BCE790BE}" srcOrd="1" destOrd="0" presId="urn:microsoft.com/office/officeart/2005/8/layout/venn2"/>
    <dgm:cxn modelId="{53BE5195-6CEE-FF43-9EE7-D28B586DE80D}" type="presOf" srcId="{C8E4E431-3A22-1F4C-8B75-1BA9C5962B55}" destId="{FEDF675A-72BA-DB48-9BAE-85C9D4454154}" srcOrd="0" destOrd="0" presId="urn:microsoft.com/office/officeart/2005/8/layout/venn2"/>
    <dgm:cxn modelId="{2D7DC7A7-2395-2B40-8911-2664180C869F}" srcId="{C8E4E431-3A22-1F4C-8B75-1BA9C5962B55}" destId="{DA70A862-B86C-CF45-BB42-D950638BA0DE}" srcOrd="1" destOrd="0" parTransId="{53EF2418-D80A-8447-946D-44BA6E83125E}" sibTransId="{0CF7F2ED-9333-3249-A37E-78B4C955490F}"/>
    <dgm:cxn modelId="{E9E53EC4-5877-BE40-96DF-0BD5C1D8BFAE}" srcId="{C8E4E431-3A22-1F4C-8B75-1BA9C5962B55}" destId="{9EB3F3A6-2CE6-9D4F-8CCB-69FCF0440FAA}" srcOrd="3" destOrd="0" parTransId="{D8823AFA-7F6C-8145-9440-F98E4A3F7BC7}" sibTransId="{E6667A7C-D7EC-A54C-89C1-BCA98CB94CEC}"/>
    <dgm:cxn modelId="{F63260D9-3F2E-0849-9A9D-164D642E353F}" srcId="{C8E4E431-3A22-1F4C-8B75-1BA9C5962B55}" destId="{CD874819-0939-224F-B157-0422A74CC696}" srcOrd="0" destOrd="0" parTransId="{C9552E01-089A-1F4D-A16B-E81EDB0FA954}" sibTransId="{4A396C4E-6670-E94C-814F-4CE108ABEB6E}"/>
    <dgm:cxn modelId="{898628E0-C050-B741-96B2-1561055FB24E}" type="presOf" srcId="{DAB4EEE9-D4BB-7D4E-96B4-63C600C01CD2}" destId="{3468D2D2-6D44-1F45-AD12-68C90F86A3FE}" srcOrd="0" destOrd="0" presId="urn:microsoft.com/office/officeart/2005/8/layout/venn2"/>
    <dgm:cxn modelId="{499D05E4-A2D8-6643-AB67-9E7CC7DBF8B7}" type="presOf" srcId="{CD874819-0939-224F-B157-0422A74CC696}" destId="{512C79C1-722D-A242-BAB7-FDFDF63A0B7B}" srcOrd="0" destOrd="0" presId="urn:microsoft.com/office/officeart/2005/8/layout/venn2"/>
    <dgm:cxn modelId="{2A4F8453-72D7-5943-B3CB-BDA218C3541E}" type="presParOf" srcId="{FEDF675A-72BA-DB48-9BAE-85C9D4454154}" destId="{8A2C1E66-2325-9B4F-AD8B-FCD638508559}" srcOrd="0" destOrd="0" presId="urn:microsoft.com/office/officeart/2005/8/layout/venn2"/>
    <dgm:cxn modelId="{5BFD8AD1-0707-D94E-B76A-5CD2698AA4CE}" type="presParOf" srcId="{8A2C1E66-2325-9B4F-AD8B-FCD638508559}" destId="{512C79C1-722D-A242-BAB7-FDFDF63A0B7B}" srcOrd="0" destOrd="0" presId="urn:microsoft.com/office/officeart/2005/8/layout/venn2"/>
    <dgm:cxn modelId="{06611F61-E325-3B4B-B493-CFAC187B9D0C}" type="presParOf" srcId="{8A2C1E66-2325-9B4F-AD8B-FCD638508559}" destId="{0068889D-C2D9-5746-B5E2-26C4BCE790BE}" srcOrd="1" destOrd="0" presId="urn:microsoft.com/office/officeart/2005/8/layout/venn2"/>
    <dgm:cxn modelId="{67F7709A-161F-C843-AF03-9D47E0320633}" type="presParOf" srcId="{FEDF675A-72BA-DB48-9BAE-85C9D4454154}" destId="{B39F5187-A039-2C45-9A50-E1CB0B50CB0F}" srcOrd="1" destOrd="0" presId="urn:microsoft.com/office/officeart/2005/8/layout/venn2"/>
    <dgm:cxn modelId="{48979B7E-22F2-8440-A446-BE71F1946615}" type="presParOf" srcId="{B39F5187-A039-2C45-9A50-E1CB0B50CB0F}" destId="{235F0AD6-1E7A-B04C-9B2A-08B46812C4F2}" srcOrd="0" destOrd="0" presId="urn:microsoft.com/office/officeart/2005/8/layout/venn2"/>
    <dgm:cxn modelId="{25ABA438-65A0-0B40-8C80-8EAF3DBDB268}" type="presParOf" srcId="{B39F5187-A039-2C45-9A50-E1CB0B50CB0F}" destId="{1A9AC836-E659-CA43-AAE5-8DAA61691516}" srcOrd="1" destOrd="0" presId="urn:microsoft.com/office/officeart/2005/8/layout/venn2"/>
    <dgm:cxn modelId="{0F9F33BE-09FF-774D-9C0A-3932830A387A}" type="presParOf" srcId="{FEDF675A-72BA-DB48-9BAE-85C9D4454154}" destId="{3E30A228-9D29-7B45-BCE2-116704DF5F67}" srcOrd="2" destOrd="0" presId="urn:microsoft.com/office/officeart/2005/8/layout/venn2"/>
    <dgm:cxn modelId="{9B22A06A-47A0-354D-B9CA-0D8ED49FC9FB}" type="presParOf" srcId="{3E30A228-9D29-7B45-BCE2-116704DF5F67}" destId="{3468D2D2-6D44-1F45-AD12-68C90F86A3FE}" srcOrd="0" destOrd="0" presId="urn:microsoft.com/office/officeart/2005/8/layout/venn2"/>
    <dgm:cxn modelId="{6214C06E-6039-5543-B665-4CE44BCA3F0A}" type="presParOf" srcId="{3E30A228-9D29-7B45-BCE2-116704DF5F67}" destId="{2DDB9C2A-D0C5-3349-9BF0-10CAE9060B4D}" srcOrd="1" destOrd="0" presId="urn:microsoft.com/office/officeart/2005/8/layout/venn2"/>
    <dgm:cxn modelId="{53950675-EDD3-2D42-8B56-5E473E3EDE1F}" type="presParOf" srcId="{FEDF675A-72BA-DB48-9BAE-85C9D4454154}" destId="{2029F7F5-2A14-1D4D-A8F3-9718E6696894}" srcOrd="3" destOrd="0" presId="urn:microsoft.com/office/officeart/2005/8/layout/venn2"/>
    <dgm:cxn modelId="{AF0493CD-C878-B046-9ACD-1A1FA8176966}" type="presParOf" srcId="{2029F7F5-2A14-1D4D-A8F3-9718E6696894}" destId="{26A1DB26-88EC-304B-A533-15C10F77E7F6}" srcOrd="0" destOrd="0" presId="urn:microsoft.com/office/officeart/2005/8/layout/venn2"/>
    <dgm:cxn modelId="{C56F2ACF-087F-794E-B239-1E230E54D9DD}" type="presParOf" srcId="{2029F7F5-2A14-1D4D-A8F3-9718E6696894}" destId="{1FC9D1D8-FB78-B64E-B02C-9EEA8C33F55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AC7385-2855-444F-84EF-AFEBDC5035F1}"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BF39ED6F-B31D-8A42-9DCD-EF6E7A2DAB9A}">
      <dgm:prSet phldrT="[Text]"/>
      <dgm:spPr/>
      <dgm:t>
        <a:bodyPr/>
        <a:lstStyle/>
        <a:p>
          <a:r>
            <a:rPr lang="en-US" dirty="0"/>
            <a:t>Academic</a:t>
          </a:r>
        </a:p>
        <a:p>
          <a:r>
            <a:rPr lang="en-US" dirty="0"/>
            <a:t>leadership as service </a:t>
          </a:r>
        </a:p>
      </dgm:t>
    </dgm:pt>
    <dgm:pt modelId="{C6A5709F-6F5C-E34B-8EC5-6407DC833044}" type="parTrans" cxnId="{30453993-2E62-AE46-A652-6F8417B80DEF}">
      <dgm:prSet/>
      <dgm:spPr/>
      <dgm:t>
        <a:bodyPr/>
        <a:lstStyle/>
        <a:p>
          <a:endParaRPr lang="en-US"/>
        </a:p>
      </dgm:t>
    </dgm:pt>
    <dgm:pt modelId="{C291D17E-81E8-9E49-8E48-8546EBB49D45}" type="sibTrans" cxnId="{30453993-2E62-AE46-A652-6F8417B80DEF}">
      <dgm:prSet/>
      <dgm:spPr/>
      <dgm:t>
        <a:bodyPr/>
        <a:lstStyle/>
        <a:p>
          <a:endParaRPr lang="en-US"/>
        </a:p>
      </dgm:t>
    </dgm:pt>
    <dgm:pt modelId="{7D668650-1E35-4C40-B44F-4C258197F511}">
      <dgm:prSet phldrT="[Text]"/>
      <dgm:spPr>
        <a:solidFill>
          <a:schemeClr val="accent5"/>
        </a:solidFill>
      </dgm:spPr>
      <dgm:t>
        <a:bodyPr/>
        <a:lstStyle/>
        <a:p>
          <a:r>
            <a:rPr lang="en-US" dirty="0"/>
            <a:t>Distributed leadership</a:t>
          </a:r>
        </a:p>
      </dgm:t>
    </dgm:pt>
    <dgm:pt modelId="{E83059F0-1CE4-2444-A8D3-8FDB0D2CB65B}" type="parTrans" cxnId="{D3F22EA1-32B2-764E-8363-66B001EDAA12}">
      <dgm:prSet/>
      <dgm:spPr/>
      <dgm:t>
        <a:bodyPr/>
        <a:lstStyle/>
        <a:p>
          <a:endParaRPr lang="en-US"/>
        </a:p>
      </dgm:t>
    </dgm:pt>
    <dgm:pt modelId="{FD2792FF-8A50-2143-B93B-04454B46B363}" type="sibTrans" cxnId="{D3F22EA1-32B2-764E-8363-66B001EDAA12}">
      <dgm:prSet/>
      <dgm:spPr/>
      <dgm:t>
        <a:bodyPr/>
        <a:lstStyle/>
        <a:p>
          <a:endParaRPr lang="en-US"/>
        </a:p>
      </dgm:t>
    </dgm:pt>
    <dgm:pt modelId="{E9C3ABC0-9196-7944-B799-ADCD1E56368F}">
      <dgm:prSet phldrT="[Text]"/>
      <dgm:spPr>
        <a:solidFill>
          <a:schemeClr val="accent3">
            <a:lumMod val="75000"/>
          </a:schemeClr>
        </a:solidFill>
      </dgm:spPr>
      <dgm:t>
        <a:bodyPr/>
        <a:lstStyle/>
        <a:p>
          <a:r>
            <a:rPr lang="en-US" dirty="0"/>
            <a:t>Academic citizenship</a:t>
          </a:r>
        </a:p>
      </dgm:t>
    </dgm:pt>
    <dgm:pt modelId="{3CADCAE6-E97E-F34C-96AC-1EDC8DBEBE54}" type="parTrans" cxnId="{5B9E36B9-F7DF-B449-941D-5A668D4BF58E}">
      <dgm:prSet/>
      <dgm:spPr/>
      <dgm:t>
        <a:bodyPr/>
        <a:lstStyle/>
        <a:p>
          <a:endParaRPr lang="en-US"/>
        </a:p>
      </dgm:t>
    </dgm:pt>
    <dgm:pt modelId="{C66DDAC9-49B7-A146-958F-94D735891282}" type="sibTrans" cxnId="{5B9E36B9-F7DF-B449-941D-5A668D4BF58E}">
      <dgm:prSet/>
      <dgm:spPr/>
      <dgm:t>
        <a:bodyPr/>
        <a:lstStyle/>
        <a:p>
          <a:endParaRPr lang="en-US"/>
        </a:p>
      </dgm:t>
    </dgm:pt>
    <dgm:pt modelId="{D2779076-51F5-8A4C-A246-333C08796B4E}">
      <dgm:prSet phldrT="[Text]"/>
      <dgm:spPr>
        <a:solidFill>
          <a:srgbClr val="7030A0"/>
        </a:solidFill>
      </dgm:spPr>
      <dgm:t>
        <a:bodyPr/>
        <a:lstStyle/>
        <a:p>
          <a:r>
            <a:rPr lang="en-US" dirty="0"/>
            <a:t>An ethics of care</a:t>
          </a:r>
        </a:p>
      </dgm:t>
    </dgm:pt>
    <dgm:pt modelId="{20A76F24-B348-0A49-A952-C87CE37FF9BD}" type="parTrans" cxnId="{98460921-7F35-884C-BE86-47E32255B054}">
      <dgm:prSet/>
      <dgm:spPr/>
      <dgm:t>
        <a:bodyPr/>
        <a:lstStyle/>
        <a:p>
          <a:endParaRPr lang="en-US"/>
        </a:p>
      </dgm:t>
    </dgm:pt>
    <dgm:pt modelId="{899C07A6-80C2-4A4B-A6EF-BBD7638249D7}" type="sibTrans" cxnId="{98460921-7F35-884C-BE86-47E32255B054}">
      <dgm:prSet/>
      <dgm:spPr/>
      <dgm:t>
        <a:bodyPr/>
        <a:lstStyle/>
        <a:p>
          <a:endParaRPr lang="en-US"/>
        </a:p>
      </dgm:t>
    </dgm:pt>
    <dgm:pt modelId="{C2F414D7-75F6-B14B-9ECD-B5F0580B1B7A}" type="pres">
      <dgm:prSet presAssocID="{6AAC7385-2855-444F-84EF-AFEBDC5035F1}" presName="Name0" presStyleCnt="0">
        <dgm:presLayoutVars>
          <dgm:chMax val="1"/>
          <dgm:chPref val="1"/>
          <dgm:dir/>
          <dgm:animOne val="branch"/>
          <dgm:animLvl val="lvl"/>
        </dgm:presLayoutVars>
      </dgm:prSet>
      <dgm:spPr/>
    </dgm:pt>
    <dgm:pt modelId="{07FF8B59-334C-CF46-9D91-ED8AEA13ACB2}" type="pres">
      <dgm:prSet presAssocID="{BF39ED6F-B31D-8A42-9DCD-EF6E7A2DAB9A}" presName="singleCycle" presStyleCnt="0"/>
      <dgm:spPr/>
    </dgm:pt>
    <dgm:pt modelId="{AD06A3A2-73BD-D14B-9E4F-78F8F4C60D19}" type="pres">
      <dgm:prSet presAssocID="{BF39ED6F-B31D-8A42-9DCD-EF6E7A2DAB9A}" presName="singleCenter" presStyleLbl="node1" presStyleIdx="0" presStyleCnt="4" custScaleX="227459" custLinFactNeighborY="-12603">
        <dgm:presLayoutVars>
          <dgm:chMax val="7"/>
          <dgm:chPref val="7"/>
        </dgm:presLayoutVars>
      </dgm:prSet>
      <dgm:spPr/>
    </dgm:pt>
    <dgm:pt modelId="{7FC06607-1402-1D44-9DAF-86DE869C769E}" type="pres">
      <dgm:prSet presAssocID="{E83059F0-1CE4-2444-A8D3-8FDB0D2CB65B}" presName="Name56" presStyleLbl="parChTrans1D2" presStyleIdx="0" presStyleCnt="3"/>
      <dgm:spPr/>
    </dgm:pt>
    <dgm:pt modelId="{43A1B873-0C7E-D24A-A2F0-D6FBEA3FA9A9}" type="pres">
      <dgm:prSet presAssocID="{7D668650-1E35-4C40-B44F-4C258197F511}" presName="text0" presStyleLbl="node1" presStyleIdx="1" presStyleCnt="4" custScaleX="277098" custScaleY="97677" custRadScaleRad="98201" custRadScaleInc="-584">
        <dgm:presLayoutVars>
          <dgm:bulletEnabled val="1"/>
        </dgm:presLayoutVars>
      </dgm:prSet>
      <dgm:spPr/>
    </dgm:pt>
    <dgm:pt modelId="{385E0B0B-2485-FF49-B850-83487A15E471}" type="pres">
      <dgm:prSet presAssocID="{3CADCAE6-E97E-F34C-96AC-1EDC8DBEBE54}" presName="Name56" presStyleLbl="parChTrans1D2" presStyleIdx="1" presStyleCnt="3"/>
      <dgm:spPr/>
    </dgm:pt>
    <dgm:pt modelId="{AF57A034-559C-F448-8E5E-23AD7ECA7FE7}" type="pres">
      <dgm:prSet presAssocID="{E9C3ABC0-9196-7944-B799-ADCD1E56368F}" presName="text0" presStyleLbl="node1" presStyleIdx="2" presStyleCnt="4" custScaleX="283564">
        <dgm:presLayoutVars>
          <dgm:bulletEnabled val="1"/>
        </dgm:presLayoutVars>
      </dgm:prSet>
      <dgm:spPr/>
    </dgm:pt>
    <dgm:pt modelId="{E4C33C36-FC26-7841-81AC-7133789905CA}" type="pres">
      <dgm:prSet presAssocID="{20A76F24-B348-0A49-A952-C87CE37FF9BD}" presName="Name56" presStyleLbl="parChTrans1D2" presStyleIdx="2" presStyleCnt="3"/>
      <dgm:spPr/>
    </dgm:pt>
    <dgm:pt modelId="{3C526B63-64FC-EB45-A71E-8DA0344F1FD9}" type="pres">
      <dgm:prSet presAssocID="{D2779076-51F5-8A4C-A246-333C08796B4E}" presName="text0" presStyleLbl="node1" presStyleIdx="3" presStyleCnt="4" custScaleX="265269">
        <dgm:presLayoutVars>
          <dgm:bulletEnabled val="1"/>
        </dgm:presLayoutVars>
      </dgm:prSet>
      <dgm:spPr/>
    </dgm:pt>
  </dgm:ptLst>
  <dgm:cxnLst>
    <dgm:cxn modelId="{6C4FCE00-5B4E-FC4D-BBAB-A4B08FCF49BA}" type="presOf" srcId="{7D668650-1E35-4C40-B44F-4C258197F511}" destId="{43A1B873-0C7E-D24A-A2F0-D6FBEA3FA9A9}" srcOrd="0" destOrd="0" presId="urn:microsoft.com/office/officeart/2008/layout/RadialCluster"/>
    <dgm:cxn modelId="{75B98010-3DF4-4F4B-A3BA-4949EFA3CD5F}" type="presOf" srcId="{E83059F0-1CE4-2444-A8D3-8FDB0D2CB65B}" destId="{7FC06607-1402-1D44-9DAF-86DE869C769E}" srcOrd="0" destOrd="0" presId="urn:microsoft.com/office/officeart/2008/layout/RadialCluster"/>
    <dgm:cxn modelId="{9E827020-9346-C540-95C0-381773835652}" type="presOf" srcId="{D2779076-51F5-8A4C-A246-333C08796B4E}" destId="{3C526B63-64FC-EB45-A71E-8DA0344F1FD9}" srcOrd="0" destOrd="0" presId="urn:microsoft.com/office/officeart/2008/layout/RadialCluster"/>
    <dgm:cxn modelId="{98460921-7F35-884C-BE86-47E32255B054}" srcId="{BF39ED6F-B31D-8A42-9DCD-EF6E7A2DAB9A}" destId="{D2779076-51F5-8A4C-A246-333C08796B4E}" srcOrd="2" destOrd="0" parTransId="{20A76F24-B348-0A49-A952-C87CE37FF9BD}" sibTransId="{899C07A6-80C2-4A4B-A6EF-BBD7638249D7}"/>
    <dgm:cxn modelId="{BA5CDE24-DC92-2D40-A636-43F20DC4B022}" type="presOf" srcId="{3CADCAE6-E97E-F34C-96AC-1EDC8DBEBE54}" destId="{385E0B0B-2485-FF49-B850-83487A15E471}" srcOrd="0" destOrd="0" presId="urn:microsoft.com/office/officeart/2008/layout/RadialCluster"/>
    <dgm:cxn modelId="{D4ED1139-CC5A-9C41-B283-B92BCA2F193F}" type="presOf" srcId="{BF39ED6F-B31D-8A42-9DCD-EF6E7A2DAB9A}" destId="{AD06A3A2-73BD-D14B-9E4F-78F8F4C60D19}" srcOrd="0" destOrd="0" presId="urn:microsoft.com/office/officeart/2008/layout/RadialCluster"/>
    <dgm:cxn modelId="{55D05956-A060-AA43-8061-49570079BC9C}" type="presOf" srcId="{6AAC7385-2855-444F-84EF-AFEBDC5035F1}" destId="{C2F414D7-75F6-B14B-9ECD-B5F0580B1B7A}" srcOrd="0" destOrd="0" presId="urn:microsoft.com/office/officeart/2008/layout/RadialCluster"/>
    <dgm:cxn modelId="{F95C915A-CBAF-704C-8DF1-0D5CD5A3C097}" type="presOf" srcId="{20A76F24-B348-0A49-A952-C87CE37FF9BD}" destId="{E4C33C36-FC26-7841-81AC-7133789905CA}" srcOrd="0" destOrd="0" presId="urn:microsoft.com/office/officeart/2008/layout/RadialCluster"/>
    <dgm:cxn modelId="{30453993-2E62-AE46-A652-6F8417B80DEF}" srcId="{6AAC7385-2855-444F-84EF-AFEBDC5035F1}" destId="{BF39ED6F-B31D-8A42-9DCD-EF6E7A2DAB9A}" srcOrd="0" destOrd="0" parTransId="{C6A5709F-6F5C-E34B-8EC5-6407DC833044}" sibTransId="{C291D17E-81E8-9E49-8E48-8546EBB49D45}"/>
    <dgm:cxn modelId="{7681C197-834A-3940-AB3F-F472AEB2A48C}" type="presOf" srcId="{E9C3ABC0-9196-7944-B799-ADCD1E56368F}" destId="{AF57A034-559C-F448-8E5E-23AD7ECA7FE7}" srcOrd="0" destOrd="0" presId="urn:microsoft.com/office/officeart/2008/layout/RadialCluster"/>
    <dgm:cxn modelId="{D3F22EA1-32B2-764E-8363-66B001EDAA12}" srcId="{BF39ED6F-B31D-8A42-9DCD-EF6E7A2DAB9A}" destId="{7D668650-1E35-4C40-B44F-4C258197F511}" srcOrd="0" destOrd="0" parTransId="{E83059F0-1CE4-2444-A8D3-8FDB0D2CB65B}" sibTransId="{FD2792FF-8A50-2143-B93B-04454B46B363}"/>
    <dgm:cxn modelId="{5B9E36B9-F7DF-B449-941D-5A668D4BF58E}" srcId="{BF39ED6F-B31D-8A42-9DCD-EF6E7A2DAB9A}" destId="{E9C3ABC0-9196-7944-B799-ADCD1E56368F}" srcOrd="1" destOrd="0" parTransId="{3CADCAE6-E97E-F34C-96AC-1EDC8DBEBE54}" sibTransId="{C66DDAC9-49B7-A146-958F-94D735891282}"/>
    <dgm:cxn modelId="{D89E4474-03E6-694A-BC35-9B7043E8528D}" type="presParOf" srcId="{C2F414D7-75F6-B14B-9ECD-B5F0580B1B7A}" destId="{07FF8B59-334C-CF46-9D91-ED8AEA13ACB2}" srcOrd="0" destOrd="0" presId="urn:microsoft.com/office/officeart/2008/layout/RadialCluster"/>
    <dgm:cxn modelId="{8E6F1A7D-EA47-0942-95B7-CDBAABC3AC32}" type="presParOf" srcId="{07FF8B59-334C-CF46-9D91-ED8AEA13ACB2}" destId="{AD06A3A2-73BD-D14B-9E4F-78F8F4C60D19}" srcOrd="0" destOrd="0" presId="urn:microsoft.com/office/officeart/2008/layout/RadialCluster"/>
    <dgm:cxn modelId="{348782B8-D990-1142-8D7E-A843A9CF1747}" type="presParOf" srcId="{07FF8B59-334C-CF46-9D91-ED8AEA13ACB2}" destId="{7FC06607-1402-1D44-9DAF-86DE869C769E}" srcOrd="1" destOrd="0" presId="urn:microsoft.com/office/officeart/2008/layout/RadialCluster"/>
    <dgm:cxn modelId="{533E313B-60AE-AE4E-9120-4A46C956847B}" type="presParOf" srcId="{07FF8B59-334C-CF46-9D91-ED8AEA13ACB2}" destId="{43A1B873-0C7E-D24A-A2F0-D6FBEA3FA9A9}" srcOrd="2" destOrd="0" presId="urn:microsoft.com/office/officeart/2008/layout/RadialCluster"/>
    <dgm:cxn modelId="{571CC1C8-1976-8B48-9D03-C95095FBED9C}" type="presParOf" srcId="{07FF8B59-334C-CF46-9D91-ED8AEA13ACB2}" destId="{385E0B0B-2485-FF49-B850-83487A15E471}" srcOrd="3" destOrd="0" presId="urn:microsoft.com/office/officeart/2008/layout/RadialCluster"/>
    <dgm:cxn modelId="{8E9CC05F-CA3C-8749-B713-B455CB585038}" type="presParOf" srcId="{07FF8B59-334C-CF46-9D91-ED8AEA13ACB2}" destId="{AF57A034-559C-F448-8E5E-23AD7ECA7FE7}" srcOrd="4" destOrd="0" presId="urn:microsoft.com/office/officeart/2008/layout/RadialCluster"/>
    <dgm:cxn modelId="{0CB3C2F2-9DB9-B240-8D64-764B3AB1B28C}" type="presParOf" srcId="{07FF8B59-334C-CF46-9D91-ED8AEA13ACB2}" destId="{E4C33C36-FC26-7841-81AC-7133789905CA}" srcOrd="5" destOrd="0" presId="urn:microsoft.com/office/officeart/2008/layout/RadialCluster"/>
    <dgm:cxn modelId="{50B594AC-DE81-1149-972F-5D10837066B1}" type="presParOf" srcId="{07FF8B59-334C-CF46-9D91-ED8AEA13ACB2}" destId="{3C526B63-64FC-EB45-A71E-8DA0344F1FD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AC7385-2855-444F-84EF-AFEBDC5035F1}"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BF39ED6F-B31D-8A42-9DCD-EF6E7A2DAB9A}">
      <dgm:prSet phldrT="[Text]"/>
      <dgm:spPr/>
      <dgm:t>
        <a:bodyPr/>
        <a:lstStyle/>
        <a:p>
          <a:r>
            <a:rPr lang="en-US" dirty="0"/>
            <a:t>Academic</a:t>
          </a:r>
        </a:p>
        <a:p>
          <a:r>
            <a:rPr lang="en-US" dirty="0"/>
            <a:t>leadership as service </a:t>
          </a:r>
        </a:p>
      </dgm:t>
    </dgm:pt>
    <dgm:pt modelId="{C6A5709F-6F5C-E34B-8EC5-6407DC833044}" type="parTrans" cxnId="{30453993-2E62-AE46-A652-6F8417B80DEF}">
      <dgm:prSet/>
      <dgm:spPr/>
      <dgm:t>
        <a:bodyPr/>
        <a:lstStyle/>
        <a:p>
          <a:endParaRPr lang="en-US"/>
        </a:p>
      </dgm:t>
    </dgm:pt>
    <dgm:pt modelId="{C291D17E-81E8-9E49-8E48-8546EBB49D45}" type="sibTrans" cxnId="{30453993-2E62-AE46-A652-6F8417B80DEF}">
      <dgm:prSet/>
      <dgm:spPr/>
      <dgm:t>
        <a:bodyPr/>
        <a:lstStyle/>
        <a:p>
          <a:endParaRPr lang="en-US"/>
        </a:p>
      </dgm:t>
    </dgm:pt>
    <dgm:pt modelId="{7D668650-1E35-4C40-B44F-4C258197F511}">
      <dgm:prSet phldrT="[Text]"/>
      <dgm:spPr>
        <a:solidFill>
          <a:schemeClr val="accent5"/>
        </a:solidFill>
      </dgm:spPr>
      <dgm:t>
        <a:bodyPr/>
        <a:lstStyle/>
        <a:p>
          <a:r>
            <a:rPr lang="en-US" dirty="0"/>
            <a:t>Distributed leadership</a:t>
          </a:r>
        </a:p>
      </dgm:t>
    </dgm:pt>
    <dgm:pt modelId="{E83059F0-1CE4-2444-A8D3-8FDB0D2CB65B}" type="parTrans" cxnId="{D3F22EA1-32B2-764E-8363-66B001EDAA12}">
      <dgm:prSet/>
      <dgm:spPr/>
      <dgm:t>
        <a:bodyPr/>
        <a:lstStyle/>
        <a:p>
          <a:endParaRPr lang="en-US"/>
        </a:p>
      </dgm:t>
    </dgm:pt>
    <dgm:pt modelId="{FD2792FF-8A50-2143-B93B-04454B46B363}" type="sibTrans" cxnId="{D3F22EA1-32B2-764E-8363-66B001EDAA12}">
      <dgm:prSet/>
      <dgm:spPr/>
      <dgm:t>
        <a:bodyPr/>
        <a:lstStyle/>
        <a:p>
          <a:endParaRPr lang="en-US"/>
        </a:p>
      </dgm:t>
    </dgm:pt>
    <dgm:pt modelId="{E9C3ABC0-9196-7944-B799-ADCD1E56368F}">
      <dgm:prSet phldrT="[Text]"/>
      <dgm:spPr>
        <a:solidFill>
          <a:schemeClr val="accent3">
            <a:lumMod val="75000"/>
          </a:schemeClr>
        </a:solidFill>
      </dgm:spPr>
      <dgm:t>
        <a:bodyPr/>
        <a:lstStyle/>
        <a:p>
          <a:r>
            <a:rPr lang="en-US" dirty="0"/>
            <a:t>Academic citizenship</a:t>
          </a:r>
        </a:p>
      </dgm:t>
    </dgm:pt>
    <dgm:pt modelId="{3CADCAE6-E97E-F34C-96AC-1EDC8DBEBE54}" type="parTrans" cxnId="{5B9E36B9-F7DF-B449-941D-5A668D4BF58E}">
      <dgm:prSet/>
      <dgm:spPr/>
      <dgm:t>
        <a:bodyPr/>
        <a:lstStyle/>
        <a:p>
          <a:endParaRPr lang="en-US"/>
        </a:p>
      </dgm:t>
    </dgm:pt>
    <dgm:pt modelId="{C66DDAC9-49B7-A146-958F-94D735891282}" type="sibTrans" cxnId="{5B9E36B9-F7DF-B449-941D-5A668D4BF58E}">
      <dgm:prSet/>
      <dgm:spPr/>
      <dgm:t>
        <a:bodyPr/>
        <a:lstStyle/>
        <a:p>
          <a:endParaRPr lang="en-US"/>
        </a:p>
      </dgm:t>
    </dgm:pt>
    <dgm:pt modelId="{D2779076-51F5-8A4C-A246-333C08796B4E}">
      <dgm:prSet phldrT="[Text]"/>
      <dgm:spPr>
        <a:solidFill>
          <a:srgbClr val="7030A0"/>
        </a:solidFill>
      </dgm:spPr>
      <dgm:t>
        <a:bodyPr/>
        <a:lstStyle/>
        <a:p>
          <a:r>
            <a:rPr lang="en-US" dirty="0"/>
            <a:t>An ethics of care</a:t>
          </a:r>
        </a:p>
      </dgm:t>
    </dgm:pt>
    <dgm:pt modelId="{20A76F24-B348-0A49-A952-C87CE37FF9BD}" type="parTrans" cxnId="{98460921-7F35-884C-BE86-47E32255B054}">
      <dgm:prSet/>
      <dgm:spPr/>
      <dgm:t>
        <a:bodyPr/>
        <a:lstStyle/>
        <a:p>
          <a:endParaRPr lang="en-US"/>
        </a:p>
      </dgm:t>
    </dgm:pt>
    <dgm:pt modelId="{899C07A6-80C2-4A4B-A6EF-BBD7638249D7}" type="sibTrans" cxnId="{98460921-7F35-884C-BE86-47E32255B054}">
      <dgm:prSet/>
      <dgm:spPr/>
      <dgm:t>
        <a:bodyPr/>
        <a:lstStyle/>
        <a:p>
          <a:endParaRPr lang="en-US"/>
        </a:p>
      </dgm:t>
    </dgm:pt>
    <dgm:pt modelId="{C2F414D7-75F6-B14B-9ECD-B5F0580B1B7A}" type="pres">
      <dgm:prSet presAssocID="{6AAC7385-2855-444F-84EF-AFEBDC5035F1}" presName="Name0" presStyleCnt="0">
        <dgm:presLayoutVars>
          <dgm:chMax val="1"/>
          <dgm:chPref val="1"/>
          <dgm:dir/>
          <dgm:animOne val="branch"/>
          <dgm:animLvl val="lvl"/>
        </dgm:presLayoutVars>
      </dgm:prSet>
      <dgm:spPr/>
    </dgm:pt>
    <dgm:pt modelId="{07FF8B59-334C-CF46-9D91-ED8AEA13ACB2}" type="pres">
      <dgm:prSet presAssocID="{BF39ED6F-B31D-8A42-9DCD-EF6E7A2DAB9A}" presName="singleCycle" presStyleCnt="0"/>
      <dgm:spPr/>
    </dgm:pt>
    <dgm:pt modelId="{AD06A3A2-73BD-D14B-9E4F-78F8F4C60D19}" type="pres">
      <dgm:prSet presAssocID="{BF39ED6F-B31D-8A42-9DCD-EF6E7A2DAB9A}" presName="singleCenter" presStyleLbl="node1" presStyleIdx="0" presStyleCnt="4" custScaleX="227459" custLinFactNeighborY="-12603">
        <dgm:presLayoutVars>
          <dgm:chMax val="7"/>
          <dgm:chPref val="7"/>
        </dgm:presLayoutVars>
      </dgm:prSet>
      <dgm:spPr/>
    </dgm:pt>
    <dgm:pt modelId="{7FC06607-1402-1D44-9DAF-86DE869C769E}" type="pres">
      <dgm:prSet presAssocID="{E83059F0-1CE4-2444-A8D3-8FDB0D2CB65B}" presName="Name56" presStyleLbl="parChTrans1D2" presStyleIdx="0" presStyleCnt="3"/>
      <dgm:spPr/>
    </dgm:pt>
    <dgm:pt modelId="{43A1B873-0C7E-D24A-A2F0-D6FBEA3FA9A9}" type="pres">
      <dgm:prSet presAssocID="{7D668650-1E35-4C40-B44F-4C258197F511}" presName="text0" presStyleLbl="node1" presStyleIdx="1" presStyleCnt="4" custScaleX="277098" custScaleY="97677" custRadScaleRad="98201" custRadScaleInc="-584">
        <dgm:presLayoutVars>
          <dgm:bulletEnabled val="1"/>
        </dgm:presLayoutVars>
      </dgm:prSet>
      <dgm:spPr/>
    </dgm:pt>
    <dgm:pt modelId="{385E0B0B-2485-FF49-B850-83487A15E471}" type="pres">
      <dgm:prSet presAssocID="{3CADCAE6-E97E-F34C-96AC-1EDC8DBEBE54}" presName="Name56" presStyleLbl="parChTrans1D2" presStyleIdx="1" presStyleCnt="3"/>
      <dgm:spPr/>
    </dgm:pt>
    <dgm:pt modelId="{AF57A034-559C-F448-8E5E-23AD7ECA7FE7}" type="pres">
      <dgm:prSet presAssocID="{E9C3ABC0-9196-7944-B799-ADCD1E56368F}" presName="text0" presStyleLbl="node1" presStyleIdx="2" presStyleCnt="4" custScaleX="283564">
        <dgm:presLayoutVars>
          <dgm:bulletEnabled val="1"/>
        </dgm:presLayoutVars>
      </dgm:prSet>
      <dgm:spPr/>
    </dgm:pt>
    <dgm:pt modelId="{E4C33C36-FC26-7841-81AC-7133789905CA}" type="pres">
      <dgm:prSet presAssocID="{20A76F24-B348-0A49-A952-C87CE37FF9BD}" presName="Name56" presStyleLbl="parChTrans1D2" presStyleIdx="2" presStyleCnt="3"/>
      <dgm:spPr/>
    </dgm:pt>
    <dgm:pt modelId="{3C526B63-64FC-EB45-A71E-8DA0344F1FD9}" type="pres">
      <dgm:prSet presAssocID="{D2779076-51F5-8A4C-A246-333C08796B4E}" presName="text0" presStyleLbl="node1" presStyleIdx="3" presStyleCnt="4" custScaleX="265269">
        <dgm:presLayoutVars>
          <dgm:bulletEnabled val="1"/>
        </dgm:presLayoutVars>
      </dgm:prSet>
      <dgm:spPr/>
    </dgm:pt>
  </dgm:ptLst>
  <dgm:cxnLst>
    <dgm:cxn modelId="{6C4FCE00-5B4E-FC4D-BBAB-A4B08FCF49BA}" type="presOf" srcId="{7D668650-1E35-4C40-B44F-4C258197F511}" destId="{43A1B873-0C7E-D24A-A2F0-D6FBEA3FA9A9}" srcOrd="0" destOrd="0" presId="urn:microsoft.com/office/officeart/2008/layout/RadialCluster"/>
    <dgm:cxn modelId="{75B98010-3DF4-4F4B-A3BA-4949EFA3CD5F}" type="presOf" srcId="{E83059F0-1CE4-2444-A8D3-8FDB0D2CB65B}" destId="{7FC06607-1402-1D44-9DAF-86DE869C769E}" srcOrd="0" destOrd="0" presId="urn:microsoft.com/office/officeart/2008/layout/RadialCluster"/>
    <dgm:cxn modelId="{9E827020-9346-C540-95C0-381773835652}" type="presOf" srcId="{D2779076-51F5-8A4C-A246-333C08796B4E}" destId="{3C526B63-64FC-EB45-A71E-8DA0344F1FD9}" srcOrd="0" destOrd="0" presId="urn:microsoft.com/office/officeart/2008/layout/RadialCluster"/>
    <dgm:cxn modelId="{98460921-7F35-884C-BE86-47E32255B054}" srcId="{BF39ED6F-B31D-8A42-9DCD-EF6E7A2DAB9A}" destId="{D2779076-51F5-8A4C-A246-333C08796B4E}" srcOrd="2" destOrd="0" parTransId="{20A76F24-B348-0A49-A952-C87CE37FF9BD}" sibTransId="{899C07A6-80C2-4A4B-A6EF-BBD7638249D7}"/>
    <dgm:cxn modelId="{BA5CDE24-DC92-2D40-A636-43F20DC4B022}" type="presOf" srcId="{3CADCAE6-E97E-F34C-96AC-1EDC8DBEBE54}" destId="{385E0B0B-2485-FF49-B850-83487A15E471}" srcOrd="0" destOrd="0" presId="urn:microsoft.com/office/officeart/2008/layout/RadialCluster"/>
    <dgm:cxn modelId="{D4ED1139-CC5A-9C41-B283-B92BCA2F193F}" type="presOf" srcId="{BF39ED6F-B31D-8A42-9DCD-EF6E7A2DAB9A}" destId="{AD06A3A2-73BD-D14B-9E4F-78F8F4C60D19}" srcOrd="0" destOrd="0" presId="urn:microsoft.com/office/officeart/2008/layout/RadialCluster"/>
    <dgm:cxn modelId="{55D05956-A060-AA43-8061-49570079BC9C}" type="presOf" srcId="{6AAC7385-2855-444F-84EF-AFEBDC5035F1}" destId="{C2F414D7-75F6-B14B-9ECD-B5F0580B1B7A}" srcOrd="0" destOrd="0" presId="urn:microsoft.com/office/officeart/2008/layout/RadialCluster"/>
    <dgm:cxn modelId="{F95C915A-CBAF-704C-8DF1-0D5CD5A3C097}" type="presOf" srcId="{20A76F24-B348-0A49-A952-C87CE37FF9BD}" destId="{E4C33C36-FC26-7841-81AC-7133789905CA}" srcOrd="0" destOrd="0" presId="urn:microsoft.com/office/officeart/2008/layout/RadialCluster"/>
    <dgm:cxn modelId="{30453993-2E62-AE46-A652-6F8417B80DEF}" srcId="{6AAC7385-2855-444F-84EF-AFEBDC5035F1}" destId="{BF39ED6F-B31D-8A42-9DCD-EF6E7A2DAB9A}" srcOrd="0" destOrd="0" parTransId="{C6A5709F-6F5C-E34B-8EC5-6407DC833044}" sibTransId="{C291D17E-81E8-9E49-8E48-8546EBB49D45}"/>
    <dgm:cxn modelId="{7681C197-834A-3940-AB3F-F472AEB2A48C}" type="presOf" srcId="{E9C3ABC0-9196-7944-B799-ADCD1E56368F}" destId="{AF57A034-559C-F448-8E5E-23AD7ECA7FE7}" srcOrd="0" destOrd="0" presId="urn:microsoft.com/office/officeart/2008/layout/RadialCluster"/>
    <dgm:cxn modelId="{D3F22EA1-32B2-764E-8363-66B001EDAA12}" srcId="{BF39ED6F-B31D-8A42-9DCD-EF6E7A2DAB9A}" destId="{7D668650-1E35-4C40-B44F-4C258197F511}" srcOrd="0" destOrd="0" parTransId="{E83059F0-1CE4-2444-A8D3-8FDB0D2CB65B}" sibTransId="{FD2792FF-8A50-2143-B93B-04454B46B363}"/>
    <dgm:cxn modelId="{5B9E36B9-F7DF-B449-941D-5A668D4BF58E}" srcId="{BF39ED6F-B31D-8A42-9DCD-EF6E7A2DAB9A}" destId="{E9C3ABC0-9196-7944-B799-ADCD1E56368F}" srcOrd="1" destOrd="0" parTransId="{3CADCAE6-E97E-F34C-96AC-1EDC8DBEBE54}" sibTransId="{C66DDAC9-49B7-A146-958F-94D735891282}"/>
    <dgm:cxn modelId="{D89E4474-03E6-694A-BC35-9B7043E8528D}" type="presParOf" srcId="{C2F414D7-75F6-B14B-9ECD-B5F0580B1B7A}" destId="{07FF8B59-334C-CF46-9D91-ED8AEA13ACB2}" srcOrd="0" destOrd="0" presId="urn:microsoft.com/office/officeart/2008/layout/RadialCluster"/>
    <dgm:cxn modelId="{8E6F1A7D-EA47-0942-95B7-CDBAABC3AC32}" type="presParOf" srcId="{07FF8B59-334C-CF46-9D91-ED8AEA13ACB2}" destId="{AD06A3A2-73BD-D14B-9E4F-78F8F4C60D19}" srcOrd="0" destOrd="0" presId="urn:microsoft.com/office/officeart/2008/layout/RadialCluster"/>
    <dgm:cxn modelId="{348782B8-D990-1142-8D7E-A843A9CF1747}" type="presParOf" srcId="{07FF8B59-334C-CF46-9D91-ED8AEA13ACB2}" destId="{7FC06607-1402-1D44-9DAF-86DE869C769E}" srcOrd="1" destOrd="0" presId="urn:microsoft.com/office/officeart/2008/layout/RadialCluster"/>
    <dgm:cxn modelId="{533E313B-60AE-AE4E-9120-4A46C956847B}" type="presParOf" srcId="{07FF8B59-334C-CF46-9D91-ED8AEA13ACB2}" destId="{43A1B873-0C7E-D24A-A2F0-D6FBEA3FA9A9}" srcOrd="2" destOrd="0" presId="urn:microsoft.com/office/officeart/2008/layout/RadialCluster"/>
    <dgm:cxn modelId="{571CC1C8-1976-8B48-9D03-C95095FBED9C}" type="presParOf" srcId="{07FF8B59-334C-CF46-9D91-ED8AEA13ACB2}" destId="{385E0B0B-2485-FF49-B850-83487A15E471}" srcOrd="3" destOrd="0" presId="urn:microsoft.com/office/officeart/2008/layout/RadialCluster"/>
    <dgm:cxn modelId="{8E9CC05F-CA3C-8749-B713-B455CB585038}" type="presParOf" srcId="{07FF8B59-334C-CF46-9D91-ED8AEA13ACB2}" destId="{AF57A034-559C-F448-8E5E-23AD7ECA7FE7}" srcOrd="4" destOrd="0" presId="urn:microsoft.com/office/officeart/2008/layout/RadialCluster"/>
    <dgm:cxn modelId="{0CB3C2F2-9DB9-B240-8D64-764B3AB1B28C}" type="presParOf" srcId="{07FF8B59-334C-CF46-9D91-ED8AEA13ACB2}" destId="{E4C33C36-FC26-7841-81AC-7133789905CA}" srcOrd="5" destOrd="0" presId="urn:microsoft.com/office/officeart/2008/layout/RadialCluster"/>
    <dgm:cxn modelId="{50B594AC-DE81-1149-972F-5D10837066B1}" type="presParOf" srcId="{07FF8B59-334C-CF46-9D91-ED8AEA13ACB2}" destId="{3C526B63-64FC-EB45-A71E-8DA0344F1FD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C79C1-722D-A242-BAB7-FDFDF63A0B7B}">
      <dsp:nvSpPr>
        <dsp:cNvPr id="0" name=""/>
        <dsp:cNvSpPr/>
      </dsp:nvSpPr>
      <dsp:spPr>
        <a:xfrm>
          <a:off x="1354666" y="0"/>
          <a:ext cx="5418667" cy="5418667"/>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International</a:t>
          </a:r>
        </a:p>
      </dsp:txBody>
      <dsp:txXfrm>
        <a:off x="3306470" y="270933"/>
        <a:ext cx="1515059" cy="812800"/>
      </dsp:txXfrm>
    </dsp:sp>
    <dsp:sp modelId="{235F0AD6-1E7A-B04C-9B2A-08B46812C4F2}">
      <dsp:nvSpPr>
        <dsp:cNvPr id="0" name=""/>
        <dsp:cNvSpPr/>
      </dsp:nvSpPr>
      <dsp:spPr>
        <a:xfrm>
          <a:off x="1896533" y="1083733"/>
          <a:ext cx="4334933" cy="4334933"/>
        </a:xfrm>
        <a:prstGeom prst="ellipse">
          <a:avLst/>
        </a:prstGeom>
        <a:solidFill>
          <a:schemeClr val="accent3">
            <a:hueOff val="-4109389"/>
            <a:satOff val="4187"/>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National</a:t>
          </a:r>
        </a:p>
      </dsp:txBody>
      <dsp:txXfrm>
        <a:off x="3306470" y="1343829"/>
        <a:ext cx="1515059" cy="780288"/>
      </dsp:txXfrm>
    </dsp:sp>
    <dsp:sp modelId="{3468D2D2-6D44-1F45-AD12-68C90F86A3FE}">
      <dsp:nvSpPr>
        <dsp:cNvPr id="0" name=""/>
        <dsp:cNvSpPr/>
      </dsp:nvSpPr>
      <dsp:spPr>
        <a:xfrm>
          <a:off x="2438399" y="2167466"/>
          <a:ext cx="3251200" cy="3251200"/>
        </a:xfrm>
        <a:prstGeom prst="ellipse">
          <a:avLst/>
        </a:prstGeom>
        <a:solidFill>
          <a:schemeClr val="accent3">
            <a:hueOff val="-8218778"/>
            <a:satOff val="8375"/>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Institutional</a:t>
          </a:r>
        </a:p>
      </dsp:txBody>
      <dsp:txXfrm>
        <a:off x="3306470" y="2411306"/>
        <a:ext cx="1515059" cy="731520"/>
      </dsp:txXfrm>
    </dsp:sp>
    <dsp:sp modelId="{26A1DB26-88EC-304B-A533-15C10F77E7F6}">
      <dsp:nvSpPr>
        <dsp:cNvPr id="0" name=""/>
        <dsp:cNvSpPr/>
      </dsp:nvSpPr>
      <dsp:spPr>
        <a:xfrm>
          <a:off x="2980266" y="3251200"/>
          <a:ext cx="2167466" cy="2167466"/>
        </a:xfrm>
        <a:prstGeom prst="ellipse">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Lecturer:</a:t>
          </a:r>
        </a:p>
        <a:p>
          <a:pPr marL="0" lvl="0" indent="0" algn="ctr" defTabSz="755650">
            <a:lnSpc>
              <a:spcPct val="90000"/>
            </a:lnSpc>
            <a:spcBef>
              <a:spcPct val="0"/>
            </a:spcBef>
            <a:spcAft>
              <a:spcPct val="35000"/>
            </a:spcAft>
            <a:buNone/>
          </a:pPr>
          <a:r>
            <a:rPr lang="en-US" sz="1700" b="1" kern="1200" dirty="0"/>
            <a:t>Curriculum</a:t>
          </a:r>
        </a:p>
        <a:p>
          <a:pPr marL="0" lvl="0" indent="0" algn="ctr" defTabSz="755650">
            <a:lnSpc>
              <a:spcPct val="90000"/>
            </a:lnSpc>
            <a:spcBef>
              <a:spcPct val="0"/>
            </a:spcBef>
            <a:spcAft>
              <a:spcPct val="35000"/>
            </a:spcAft>
            <a:buNone/>
          </a:pPr>
          <a:r>
            <a:rPr lang="en-US" sz="1700" b="1" kern="1200" dirty="0"/>
            <a:t>Pedagogy</a:t>
          </a:r>
        </a:p>
      </dsp:txBody>
      <dsp:txXfrm>
        <a:off x="3297684" y="3793066"/>
        <a:ext cx="1532630" cy="1083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6A3A2-73BD-D14B-9E4F-78F8F4C60D19}">
      <dsp:nvSpPr>
        <dsp:cNvPr id="0" name=""/>
        <dsp:cNvSpPr/>
      </dsp:nvSpPr>
      <dsp:spPr>
        <a:xfrm>
          <a:off x="2165398" y="1885063"/>
          <a:ext cx="3697573" cy="162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en-US" sz="3300" kern="1200" dirty="0"/>
            <a:t>Academic</a:t>
          </a:r>
        </a:p>
        <a:p>
          <a:pPr marL="0" lvl="0" indent="0" algn="ctr" defTabSz="1466850">
            <a:lnSpc>
              <a:spcPct val="90000"/>
            </a:lnSpc>
            <a:spcBef>
              <a:spcPct val="0"/>
            </a:spcBef>
            <a:spcAft>
              <a:spcPct val="35000"/>
            </a:spcAft>
            <a:buNone/>
          </a:pPr>
          <a:r>
            <a:rPr lang="en-US" sz="3300" kern="1200" dirty="0"/>
            <a:t>leadership as service </a:t>
          </a:r>
        </a:p>
      </dsp:txBody>
      <dsp:txXfrm>
        <a:off x="2244753" y="1964418"/>
        <a:ext cx="3538863" cy="1466890"/>
      </dsp:txXfrm>
    </dsp:sp>
    <dsp:sp modelId="{7FC06607-1402-1D44-9DAF-86DE869C769E}">
      <dsp:nvSpPr>
        <dsp:cNvPr id="0" name=""/>
        <dsp:cNvSpPr/>
      </dsp:nvSpPr>
      <dsp:spPr>
        <a:xfrm rot="16171716">
          <a:off x="3766321" y="1645862"/>
          <a:ext cx="478416" cy="0"/>
        </a:xfrm>
        <a:custGeom>
          <a:avLst/>
          <a:gdLst/>
          <a:ahLst/>
          <a:cxnLst/>
          <a:rect l="0" t="0" r="0" b="0"/>
          <a:pathLst>
            <a:path>
              <a:moveTo>
                <a:pt x="0" y="0"/>
              </a:moveTo>
              <a:lnTo>
                <a:pt x="47841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A1B873-0C7E-D24A-A2F0-D6FBEA3FA9A9}">
      <dsp:nvSpPr>
        <dsp:cNvPr id="0" name=""/>
        <dsp:cNvSpPr/>
      </dsp:nvSpPr>
      <dsp:spPr>
        <a:xfrm>
          <a:off x="2490175" y="342811"/>
          <a:ext cx="3018018" cy="1063851"/>
        </a:xfrm>
        <a:prstGeom prst="round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t>Distributed leadership</a:t>
          </a:r>
        </a:p>
      </dsp:txBody>
      <dsp:txXfrm>
        <a:off x="2542108" y="394744"/>
        <a:ext cx="2914152" cy="959985"/>
      </dsp:txXfrm>
    </dsp:sp>
    <dsp:sp modelId="{385E0B0B-2485-FF49-B850-83487A15E471}">
      <dsp:nvSpPr>
        <dsp:cNvPr id="0" name=""/>
        <dsp:cNvSpPr/>
      </dsp:nvSpPr>
      <dsp:spPr>
        <a:xfrm rot="2458271">
          <a:off x="4852828" y="3771172"/>
          <a:ext cx="794625" cy="0"/>
        </a:xfrm>
        <a:custGeom>
          <a:avLst/>
          <a:gdLst/>
          <a:ahLst/>
          <a:cxnLst/>
          <a:rect l="0" t="0" r="0" b="0"/>
          <a:pathLst>
            <a:path>
              <a:moveTo>
                <a:pt x="0" y="0"/>
              </a:moveTo>
              <a:lnTo>
                <a:pt x="79462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57A034-559C-F448-8E5E-23AD7ECA7FE7}">
      <dsp:nvSpPr>
        <dsp:cNvPr id="0" name=""/>
        <dsp:cNvSpPr/>
      </dsp:nvSpPr>
      <dsp:spPr>
        <a:xfrm>
          <a:off x="4633006" y="4031682"/>
          <a:ext cx="3088443" cy="1089152"/>
        </a:xfrm>
        <a:prstGeom prst="round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t>Academic citizenship</a:t>
          </a:r>
        </a:p>
      </dsp:txBody>
      <dsp:txXfrm>
        <a:off x="4686174" y="4084850"/>
        <a:ext cx="2982107" cy="982816"/>
      </dsp:txXfrm>
    </dsp:sp>
    <dsp:sp modelId="{E4C33C36-FC26-7841-81AC-7133789905CA}">
      <dsp:nvSpPr>
        <dsp:cNvPr id="0" name=""/>
        <dsp:cNvSpPr/>
      </dsp:nvSpPr>
      <dsp:spPr>
        <a:xfrm rot="8341729">
          <a:off x="2380915" y="3771172"/>
          <a:ext cx="794625" cy="0"/>
        </a:xfrm>
        <a:custGeom>
          <a:avLst/>
          <a:gdLst/>
          <a:ahLst/>
          <a:cxnLst/>
          <a:rect l="0" t="0" r="0" b="0"/>
          <a:pathLst>
            <a:path>
              <a:moveTo>
                <a:pt x="0" y="0"/>
              </a:moveTo>
              <a:lnTo>
                <a:pt x="79462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526B63-64FC-EB45-A71E-8DA0344F1FD9}">
      <dsp:nvSpPr>
        <dsp:cNvPr id="0" name=""/>
        <dsp:cNvSpPr/>
      </dsp:nvSpPr>
      <dsp:spPr>
        <a:xfrm>
          <a:off x="406550" y="4031682"/>
          <a:ext cx="2889182" cy="1089152"/>
        </a:xfrm>
        <a:prstGeom prst="round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t>An ethics of care</a:t>
          </a:r>
        </a:p>
      </dsp:txBody>
      <dsp:txXfrm>
        <a:off x="459718" y="4084850"/>
        <a:ext cx="2782846" cy="982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6A3A2-73BD-D14B-9E4F-78F8F4C60D19}">
      <dsp:nvSpPr>
        <dsp:cNvPr id="0" name=""/>
        <dsp:cNvSpPr/>
      </dsp:nvSpPr>
      <dsp:spPr>
        <a:xfrm>
          <a:off x="2165398" y="1885063"/>
          <a:ext cx="3697573" cy="162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en-US" sz="3300" kern="1200" dirty="0"/>
            <a:t>Academic</a:t>
          </a:r>
        </a:p>
        <a:p>
          <a:pPr marL="0" lvl="0" indent="0" algn="ctr" defTabSz="1466850">
            <a:lnSpc>
              <a:spcPct val="90000"/>
            </a:lnSpc>
            <a:spcBef>
              <a:spcPct val="0"/>
            </a:spcBef>
            <a:spcAft>
              <a:spcPct val="35000"/>
            </a:spcAft>
            <a:buNone/>
          </a:pPr>
          <a:r>
            <a:rPr lang="en-US" sz="3300" kern="1200" dirty="0"/>
            <a:t>leadership as service </a:t>
          </a:r>
        </a:p>
      </dsp:txBody>
      <dsp:txXfrm>
        <a:off x="2244753" y="1964418"/>
        <a:ext cx="3538863" cy="1466890"/>
      </dsp:txXfrm>
    </dsp:sp>
    <dsp:sp modelId="{7FC06607-1402-1D44-9DAF-86DE869C769E}">
      <dsp:nvSpPr>
        <dsp:cNvPr id="0" name=""/>
        <dsp:cNvSpPr/>
      </dsp:nvSpPr>
      <dsp:spPr>
        <a:xfrm rot="16171716">
          <a:off x="3766321" y="1645862"/>
          <a:ext cx="478416" cy="0"/>
        </a:xfrm>
        <a:custGeom>
          <a:avLst/>
          <a:gdLst/>
          <a:ahLst/>
          <a:cxnLst/>
          <a:rect l="0" t="0" r="0" b="0"/>
          <a:pathLst>
            <a:path>
              <a:moveTo>
                <a:pt x="0" y="0"/>
              </a:moveTo>
              <a:lnTo>
                <a:pt x="47841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A1B873-0C7E-D24A-A2F0-D6FBEA3FA9A9}">
      <dsp:nvSpPr>
        <dsp:cNvPr id="0" name=""/>
        <dsp:cNvSpPr/>
      </dsp:nvSpPr>
      <dsp:spPr>
        <a:xfrm>
          <a:off x="2490175" y="342811"/>
          <a:ext cx="3018018" cy="1063851"/>
        </a:xfrm>
        <a:prstGeom prst="round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t>Distributed leadership</a:t>
          </a:r>
        </a:p>
      </dsp:txBody>
      <dsp:txXfrm>
        <a:off x="2542108" y="394744"/>
        <a:ext cx="2914152" cy="959985"/>
      </dsp:txXfrm>
    </dsp:sp>
    <dsp:sp modelId="{385E0B0B-2485-FF49-B850-83487A15E471}">
      <dsp:nvSpPr>
        <dsp:cNvPr id="0" name=""/>
        <dsp:cNvSpPr/>
      </dsp:nvSpPr>
      <dsp:spPr>
        <a:xfrm rot="2458271">
          <a:off x="4852828" y="3771172"/>
          <a:ext cx="794625" cy="0"/>
        </a:xfrm>
        <a:custGeom>
          <a:avLst/>
          <a:gdLst/>
          <a:ahLst/>
          <a:cxnLst/>
          <a:rect l="0" t="0" r="0" b="0"/>
          <a:pathLst>
            <a:path>
              <a:moveTo>
                <a:pt x="0" y="0"/>
              </a:moveTo>
              <a:lnTo>
                <a:pt x="79462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57A034-559C-F448-8E5E-23AD7ECA7FE7}">
      <dsp:nvSpPr>
        <dsp:cNvPr id="0" name=""/>
        <dsp:cNvSpPr/>
      </dsp:nvSpPr>
      <dsp:spPr>
        <a:xfrm>
          <a:off x="4633006" y="4031682"/>
          <a:ext cx="3088443" cy="1089152"/>
        </a:xfrm>
        <a:prstGeom prst="round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t>Academic citizenship</a:t>
          </a:r>
        </a:p>
      </dsp:txBody>
      <dsp:txXfrm>
        <a:off x="4686174" y="4084850"/>
        <a:ext cx="2982107" cy="982816"/>
      </dsp:txXfrm>
    </dsp:sp>
    <dsp:sp modelId="{E4C33C36-FC26-7841-81AC-7133789905CA}">
      <dsp:nvSpPr>
        <dsp:cNvPr id="0" name=""/>
        <dsp:cNvSpPr/>
      </dsp:nvSpPr>
      <dsp:spPr>
        <a:xfrm rot="8341729">
          <a:off x="2380915" y="3771172"/>
          <a:ext cx="794625" cy="0"/>
        </a:xfrm>
        <a:custGeom>
          <a:avLst/>
          <a:gdLst/>
          <a:ahLst/>
          <a:cxnLst/>
          <a:rect l="0" t="0" r="0" b="0"/>
          <a:pathLst>
            <a:path>
              <a:moveTo>
                <a:pt x="0" y="0"/>
              </a:moveTo>
              <a:lnTo>
                <a:pt x="79462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526B63-64FC-EB45-A71E-8DA0344F1FD9}">
      <dsp:nvSpPr>
        <dsp:cNvPr id="0" name=""/>
        <dsp:cNvSpPr/>
      </dsp:nvSpPr>
      <dsp:spPr>
        <a:xfrm>
          <a:off x="406550" y="4031682"/>
          <a:ext cx="2889182" cy="1089152"/>
        </a:xfrm>
        <a:prstGeom prst="round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t>An ethics of care</a:t>
          </a:r>
        </a:p>
      </dsp:txBody>
      <dsp:txXfrm>
        <a:off x="459718" y="4084850"/>
        <a:ext cx="2782846" cy="98281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B0F9E-D059-2C41-B8DF-5AD136D3A7FF}" type="datetimeFigureOut">
              <a:rPr lang="en-US" smtClean="0"/>
              <a:t>11/5/18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7E93C-34DC-8C46-A074-5D16779C8C57}" type="slidenum">
              <a:rPr lang="en-US" smtClean="0"/>
              <a:t>‹#›</a:t>
            </a:fld>
            <a:endParaRPr lang="en-US"/>
          </a:p>
        </p:txBody>
      </p:sp>
    </p:spTree>
    <p:extLst>
      <p:ext uri="{BB962C8B-B14F-4D97-AF65-F5344CB8AC3E}">
        <p14:creationId xmlns:p14="http://schemas.microsoft.com/office/powerpoint/2010/main" val="1555257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a:solidFill>
                  <a:schemeClr val="tx1"/>
                </a:solidFill>
                <a:effectLst/>
                <a:latin typeface="+mn-lt"/>
                <a:ea typeface="+mn-ea"/>
                <a:cs typeface="+mn-cs"/>
              </a:rPr>
              <a:t>the passing of Professor </a:t>
            </a:r>
            <a:r>
              <a:rPr lang="en-ZA" sz="1200" b="1" i="0" u="none" strike="noStrike" kern="1200" dirty="0">
                <a:solidFill>
                  <a:schemeClr val="tx1"/>
                </a:solidFill>
                <a:effectLst/>
                <a:latin typeface="+mn-lt"/>
                <a:ea typeface="+mn-ea"/>
                <a:cs typeface="+mn-cs"/>
              </a:rPr>
              <a:t>Brenda Leibowitz</a:t>
            </a:r>
            <a:r>
              <a:rPr lang="en-ZA" sz="1200" b="0" i="0" u="none" strike="noStrike" kern="1200" dirty="0">
                <a:solidFill>
                  <a:schemeClr val="tx1"/>
                </a:solidFill>
                <a:effectLst/>
                <a:latin typeface="+mn-lt"/>
                <a:ea typeface="+mn-ea"/>
                <a:cs typeface="+mn-cs"/>
              </a:rPr>
              <a:t> on Thursday, 26 April 2018.</a:t>
            </a:r>
            <a:endParaRPr lang="en-US" dirty="0"/>
          </a:p>
        </p:txBody>
      </p:sp>
      <p:sp>
        <p:nvSpPr>
          <p:cNvPr id="4" name="Slide Number Placeholder 3"/>
          <p:cNvSpPr>
            <a:spLocks noGrp="1"/>
          </p:cNvSpPr>
          <p:nvPr>
            <p:ph type="sldNum" sz="quarter" idx="5"/>
          </p:nvPr>
        </p:nvSpPr>
        <p:spPr/>
        <p:txBody>
          <a:bodyPr/>
          <a:lstStyle/>
          <a:p>
            <a:fld id="{4B97E93C-34DC-8C46-A074-5D16779C8C57}" type="slidenum">
              <a:rPr lang="en-US" smtClean="0"/>
              <a:t>3</a:t>
            </a:fld>
            <a:endParaRPr lang="en-US"/>
          </a:p>
        </p:txBody>
      </p:sp>
    </p:spTree>
    <p:extLst>
      <p:ext uri="{BB962C8B-B14F-4D97-AF65-F5344CB8AC3E}">
        <p14:creationId xmlns:p14="http://schemas.microsoft.com/office/powerpoint/2010/main" val="2686073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 July 2018</a:t>
            </a:r>
          </a:p>
        </p:txBody>
      </p:sp>
      <p:sp>
        <p:nvSpPr>
          <p:cNvPr id="4" name="Slide Number Placeholder 3"/>
          <p:cNvSpPr>
            <a:spLocks noGrp="1"/>
          </p:cNvSpPr>
          <p:nvPr>
            <p:ph type="sldNum" sz="quarter" idx="5"/>
          </p:nvPr>
        </p:nvSpPr>
        <p:spPr/>
        <p:txBody>
          <a:bodyPr/>
          <a:lstStyle/>
          <a:p>
            <a:fld id="{4B97E93C-34DC-8C46-A074-5D16779C8C57}" type="slidenum">
              <a:rPr lang="en-US" smtClean="0"/>
              <a:t>4</a:t>
            </a:fld>
            <a:endParaRPr lang="en-US"/>
          </a:p>
        </p:txBody>
      </p:sp>
    </p:spTree>
    <p:extLst>
      <p:ext uri="{BB962C8B-B14F-4D97-AF65-F5344CB8AC3E}">
        <p14:creationId xmlns:p14="http://schemas.microsoft.com/office/powerpoint/2010/main" val="298011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7E93C-34DC-8C46-A074-5D16779C8C57}" type="slidenum">
              <a:rPr lang="en-US" smtClean="0"/>
              <a:t>11</a:t>
            </a:fld>
            <a:endParaRPr lang="en-US"/>
          </a:p>
        </p:txBody>
      </p:sp>
    </p:spTree>
    <p:extLst>
      <p:ext uri="{BB962C8B-B14F-4D97-AF65-F5344CB8AC3E}">
        <p14:creationId xmlns:p14="http://schemas.microsoft.com/office/powerpoint/2010/main" val="1880953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7E93C-34DC-8C46-A074-5D16779C8C57}" type="slidenum">
              <a:rPr lang="en-US" smtClean="0"/>
              <a:t>17</a:t>
            </a:fld>
            <a:endParaRPr lang="en-US"/>
          </a:p>
        </p:txBody>
      </p:sp>
    </p:spTree>
    <p:extLst>
      <p:ext uri="{BB962C8B-B14F-4D97-AF65-F5344CB8AC3E}">
        <p14:creationId xmlns:p14="http://schemas.microsoft.com/office/powerpoint/2010/main" val="3204677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11/5/18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439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322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2961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4856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2896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17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780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374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259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12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23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374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571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149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021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0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981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11/5/18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636960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B96F-E826-F64E-8251-AEF79C02D1BF}"/>
              </a:ext>
            </a:extLst>
          </p:cNvPr>
          <p:cNvSpPr>
            <a:spLocks noGrp="1"/>
          </p:cNvSpPr>
          <p:nvPr>
            <p:ph type="ctrTitle"/>
          </p:nvPr>
        </p:nvSpPr>
        <p:spPr>
          <a:xfrm>
            <a:off x="2692398" y="1696279"/>
            <a:ext cx="6815669" cy="1690386"/>
          </a:xfrm>
        </p:spPr>
        <p:txBody>
          <a:bodyPr>
            <a:noAutofit/>
          </a:bodyPr>
          <a:lstStyle/>
          <a:p>
            <a:r>
              <a:rPr lang="en-GB" sz="3600" b="1" dirty="0"/>
              <a:t>Countering carelessness: a case for academic leadership as citizenship </a:t>
            </a:r>
            <a:endParaRPr lang="en-US" sz="3600" dirty="0"/>
          </a:p>
        </p:txBody>
      </p:sp>
      <p:sp>
        <p:nvSpPr>
          <p:cNvPr id="3" name="Subtitle 2">
            <a:extLst>
              <a:ext uri="{FF2B5EF4-FFF2-40B4-BE49-F238E27FC236}">
                <a16:creationId xmlns:a16="http://schemas.microsoft.com/office/drawing/2014/main" id="{D69D0B05-ECAA-8A4E-93A4-1D545FBF3530}"/>
              </a:ext>
            </a:extLst>
          </p:cNvPr>
          <p:cNvSpPr>
            <a:spLocks noGrp="1"/>
          </p:cNvSpPr>
          <p:nvPr>
            <p:ph type="subTitle" idx="1"/>
          </p:nvPr>
        </p:nvSpPr>
        <p:spPr/>
        <p:txBody>
          <a:bodyPr>
            <a:normAutofit lnSpcReduction="10000"/>
          </a:bodyPr>
          <a:lstStyle/>
          <a:p>
            <a:r>
              <a:rPr lang="en-US" dirty="0"/>
              <a:t>Magda Fourie-Malherbe</a:t>
            </a:r>
          </a:p>
          <a:p>
            <a:r>
              <a:rPr lang="en-US" dirty="0"/>
              <a:t>Centre for Higher and Adult Education, Stellenbosch University</a:t>
            </a:r>
          </a:p>
          <a:p>
            <a:r>
              <a:rPr lang="en-US" dirty="0"/>
              <a:t>S0TL Conference 2018</a:t>
            </a:r>
          </a:p>
        </p:txBody>
      </p:sp>
    </p:spTree>
    <p:extLst>
      <p:ext uri="{BB962C8B-B14F-4D97-AF65-F5344CB8AC3E}">
        <p14:creationId xmlns:p14="http://schemas.microsoft.com/office/powerpoint/2010/main" val="183462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B0755E21-E708-9B45-BAE3-63D96EFD7481}"/>
              </a:ext>
            </a:extLst>
          </p:cNvPr>
          <p:cNvGraphicFramePr/>
          <p:nvPr>
            <p:extLst>
              <p:ext uri="{D42A27DB-BD31-4B8C-83A1-F6EECF244321}">
                <p14:modId xmlns:p14="http://schemas.microsoft.com/office/powerpoint/2010/main" val="223499530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CF53F7CB-EF46-2942-A883-E30E533D3E40}"/>
              </a:ext>
            </a:extLst>
          </p:cNvPr>
          <p:cNvSpPr txBox="1"/>
          <p:nvPr/>
        </p:nvSpPr>
        <p:spPr>
          <a:xfrm>
            <a:off x="7381462" y="954157"/>
            <a:ext cx="1789043" cy="369332"/>
          </a:xfrm>
          <a:prstGeom prst="rect">
            <a:avLst/>
          </a:prstGeom>
          <a:noFill/>
        </p:spPr>
        <p:txBody>
          <a:bodyPr wrap="square" rtlCol="0">
            <a:spAutoFit/>
          </a:bodyPr>
          <a:lstStyle/>
          <a:p>
            <a:r>
              <a:rPr lang="en-US" b="1" dirty="0"/>
              <a:t>Neoliberalism</a:t>
            </a:r>
          </a:p>
        </p:txBody>
      </p:sp>
      <p:sp>
        <p:nvSpPr>
          <p:cNvPr id="9" name="TextBox 8">
            <a:extLst>
              <a:ext uri="{FF2B5EF4-FFF2-40B4-BE49-F238E27FC236}">
                <a16:creationId xmlns:a16="http://schemas.microsoft.com/office/drawing/2014/main" id="{D958376A-166D-9B46-A823-B59CFAAA3043}"/>
              </a:ext>
            </a:extLst>
          </p:cNvPr>
          <p:cNvSpPr txBox="1"/>
          <p:nvPr/>
        </p:nvSpPr>
        <p:spPr>
          <a:xfrm>
            <a:off x="6838785" y="2026920"/>
            <a:ext cx="2331720" cy="646331"/>
          </a:xfrm>
          <a:prstGeom prst="rect">
            <a:avLst/>
          </a:prstGeom>
          <a:noFill/>
        </p:spPr>
        <p:txBody>
          <a:bodyPr wrap="square" rtlCol="0">
            <a:spAutoFit/>
          </a:bodyPr>
          <a:lstStyle/>
          <a:p>
            <a:r>
              <a:rPr lang="en-US" b="1" dirty="0"/>
              <a:t>New public management</a:t>
            </a:r>
          </a:p>
        </p:txBody>
      </p:sp>
      <p:sp>
        <p:nvSpPr>
          <p:cNvPr id="10" name="TextBox 9">
            <a:extLst>
              <a:ext uri="{FF2B5EF4-FFF2-40B4-BE49-F238E27FC236}">
                <a16:creationId xmlns:a16="http://schemas.microsoft.com/office/drawing/2014/main" id="{BC33FEFA-6F61-A349-A2C5-96E4ECB41074}"/>
              </a:ext>
            </a:extLst>
          </p:cNvPr>
          <p:cNvSpPr txBox="1"/>
          <p:nvPr/>
        </p:nvSpPr>
        <p:spPr>
          <a:xfrm>
            <a:off x="6838785" y="3230880"/>
            <a:ext cx="1634655" cy="369332"/>
          </a:xfrm>
          <a:prstGeom prst="rect">
            <a:avLst/>
          </a:prstGeom>
          <a:noFill/>
        </p:spPr>
        <p:txBody>
          <a:bodyPr wrap="square" rtlCol="0">
            <a:spAutoFit/>
          </a:bodyPr>
          <a:lstStyle/>
          <a:p>
            <a:r>
              <a:rPr lang="en-US" b="1" dirty="0" err="1"/>
              <a:t>Managerialsm</a:t>
            </a:r>
            <a:endParaRPr lang="en-US" b="1" dirty="0"/>
          </a:p>
        </p:txBody>
      </p:sp>
      <p:sp>
        <p:nvSpPr>
          <p:cNvPr id="11" name="TextBox 10">
            <a:extLst>
              <a:ext uri="{FF2B5EF4-FFF2-40B4-BE49-F238E27FC236}">
                <a16:creationId xmlns:a16="http://schemas.microsoft.com/office/drawing/2014/main" id="{F21314F3-AD4F-184C-9685-4B425873A100}"/>
              </a:ext>
            </a:extLst>
          </p:cNvPr>
          <p:cNvSpPr txBox="1"/>
          <p:nvPr/>
        </p:nvSpPr>
        <p:spPr>
          <a:xfrm>
            <a:off x="4053840" y="3783092"/>
            <a:ext cx="1691640" cy="369332"/>
          </a:xfrm>
          <a:prstGeom prst="rect">
            <a:avLst/>
          </a:prstGeom>
          <a:noFill/>
        </p:spPr>
        <p:txBody>
          <a:bodyPr wrap="square" rtlCol="0">
            <a:spAutoFit/>
          </a:bodyPr>
          <a:lstStyle/>
          <a:p>
            <a:r>
              <a:rPr lang="en-US" dirty="0"/>
              <a:t>Transformation</a:t>
            </a:r>
          </a:p>
        </p:txBody>
      </p:sp>
      <p:sp>
        <p:nvSpPr>
          <p:cNvPr id="13" name="TextBox 12">
            <a:extLst>
              <a:ext uri="{FF2B5EF4-FFF2-40B4-BE49-F238E27FC236}">
                <a16:creationId xmlns:a16="http://schemas.microsoft.com/office/drawing/2014/main" id="{D58D14C8-8685-8F4D-BBA3-ABA7FA804561}"/>
              </a:ext>
            </a:extLst>
          </p:cNvPr>
          <p:cNvSpPr txBox="1"/>
          <p:nvPr/>
        </p:nvSpPr>
        <p:spPr>
          <a:xfrm>
            <a:off x="6838785" y="4800600"/>
            <a:ext cx="1810540" cy="369332"/>
          </a:xfrm>
          <a:prstGeom prst="rect">
            <a:avLst/>
          </a:prstGeom>
          <a:noFill/>
        </p:spPr>
        <p:txBody>
          <a:bodyPr wrap="square" rtlCol="0">
            <a:spAutoFit/>
          </a:bodyPr>
          <a:lstStyle/>
          <a:p>
            <a:r>
              <a:rPr lang="en-US" b="1" dirty="0" err="1"/>
              <a:t>Decolonisation</a:t>
            </a:r>
            <a:endParaRPr lang="en-US" b="1" dirty="0"/>
          </a:p>
        </p:txBody>
      </p:sp>
      <p:sp>
        <p:nvSpPr>
          <p:cNvPr id="14" name="TextBox 13">
            <a:extLst>
              <a:ext uri="{FF2B5EF4-FFF2-40B4-BE49-F238E27FC236}">
                <a16:creationId xmlns:a16="http://schemas.microsoft.com/office/drawing/2014/main" id="{60E64A30-F3CD-3744-8AED-5AA8A6E7C947}"/>
              </a:ext>
            </a:extLst>
          </p:cNvPr>
          <p:cNvSpPr txBox="1"/>
          <p:nvPr/>
        </p:nvSpPr>
        <p:spPr>
          <a:xfrm>
            <a:off x="3169920" y="5169932"/>
            <a:ext cx="2209801" cy="646331"/>
          </a:xfrm>
          <a:prstGeom prst="rect">
            <a:avLst/>
          </a:prstGeom>
          <a:noFill/>
        </p:spPr>
        <p:txBody>
          <a:bodyPr wrap="square" rtlCol="0">
            <a:spAutoFit/>
          </a:bodyPr>
          <a:lstStyle/>
          <a:p>
            <a:r>
              <a:rPr lang="en-US" b="1" dirty="0"/>
              <a:t>Gen Z</a:t>
            </a:r>
          </a:p>
          <a:p>
            <a:r>
              <a:rPr lang="en-US" b="1" dirty="0"/>
              <a:t>New forms of T&amp;L</a:t>
            </a:r>
          </a:p>
        </p:txBody>
      </p:sp>
    </p:spTree>
    <p:extLst>
      <p:ext uri="{BB962C8B-B14F-4D97-AF65-F5344CB8AC3E}">
        <p14:creationId xmlns:p14="http://schemas.microsoft.com/office/powerpoint/2010/main" val="142664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7377-288F-224D-BAC5-6CAF226DFCE2}"/>
              </a:ext>
            </a:extLst>
          </p:cNvPr>
          <p:cNvSpPr>
            <a:spLocks noGrp="1"/>
          </p:cNvSpPr>
          <p:nvPr>
            <p:ph type="title"/>
          </p:nvPr>
        </p:nvSpPr>
        <p:spPr/>
        <p:txBody>
          <a:bodyPr/>
          <a:lstStyle/>
          <a:p>
            <a:r>
              <a:rPr lang="en-US" dirty="0"/>
              <a:t>The ‘care-less’ university?</a:t>
            </a:r>
          </a:p>
        </p:txBody>
      </p:sp>
      <p:sp>
        <p:nvSpPr>
          <p:cNvPr id="3" name="Content Placeholder 2">
            <a:extLst>
              <a:ext uri="{FF2B5EF4-FFF2-40B4-BE49-F238E27FC236}">
                <a16:creationId xmlns:a16="http://schemas.microsoft.com/office/drawing/2014/main" id="{227176EA-C49A-ED42-94F3-05401F711BC3}"/>
              </a:ext>
            </a:extLst>
          </p:cNvPr>
          <p:cNvSpPr>
            <a:spLocks noGrp="1"/>
          </p:cNvSpPr>
          <p:nvPr>
            <p:ph idx="1"/>
          </p:nvPr>
        </p:nvSpPr>
        <p:spPr/>
        <p:txBody>
          <a:bodyPr>
            <a:normAutofit fontScale="92500"/>
          </a:bodyPr>
          <a:lstStyle/>
          <a:p>
            <a:r>
              <a:rPr lang="en-US" dirty="0"/>
              <a:t>The highly individualized entrepreneurialism that is at the hear of the new academy has allowed a particular ‘care-less’ form of competitive individualism to flourish.</a:t>
            </a:r>
          </a:p>
          <a:p>
            <a:r>
              <a:rPr lang="en-US" dirty="0"/>
              <a:t>There is a deep disrespect for the relationally engaged, caring citizen.</a:t>
            </a:r>
          </a:p>
          <a:p>
            <a:r>
              <a:rPr lang="en-US" dirty="0"/>
              <a:t>Within education, competitive individualism is not longer seen as an amoral necessity; rather it is seen as a desirable and necessary attribute for a constantly reinventing entrepreneur.</a:t>
            </a:r>
          </a:p>
          <a:p>
            <a:pPr marL="0" indent="0">
              <a:buNone/>
            </a:pPr>
            <a:r>
              <a:rPr lang="en-US" sz="1800" dirty="0"/>
              <a:t>[Lynch, Kathleen. 2010.Carelessness: a hidden doxa of higher education. Arts &amp; Humanities in Higher Education, 9(1):54-67]</a:t>
            </a:r>
          </a:p>
        </p:txBody>
      </p:sp>
    </p:spTree>
    <p:extLst>
      <p:ext uri="{BB962C8B-B14F-4D97-AF65-F5344CB8AC3E}">
        <p14:creationId xmlns:p14="http://schemas.microsoft.com/office/powerpoint/2010/main" val="320448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528E-8489-C740-AC9F-FD4964FD57F7}"/>
              </a:ext>
            </a:extLst>
          </p:cNvPr>
          <p:cNvSpPr>
            <a:spLocks noGrp="1"/>
          </p:cNvSpPr>
          <p:nvPr>
            <p:ph type="title"/>
          </p:nvPr>
        </p:nvSpPr>
        <p:spPr/>
        <p:txBody>
          <a:bodyPr>
            <a:normAutofit fontScale="90000"/>
          </a:bodyPr>
          <a:lstStyle/>
          <a:p>
            <a:r>
              <a:rPr lang="en-US" dirty="0"/>
              <a:t>Experiences of positional academic leaders in a ‘care-less’ university: SU </a:t>
            </a:r>
            <a:r>
              <a:rPr lang="en-US" dirty="0" err="1"/>
              <a:t>HoD</a:t>
            </a:r>
            <a:r>
              <a:rPr lang="en-US" dirty="0"/>
              <a:t> survey</a:t>
            </a:r>
          </a:p>
        </p:txBody>
      </p:sp>
    </p:spTree>
    <p:extLst>
      <p:ext uri="{BB962C8B-B14F-4D97-AF65-F5344CB8AC3E}">
        <p14:creationId xmlns:p14="http://schemas.microsoft.com/office/powerpoint/2010/main" val="74318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BCE9-E8F1-B44B-BFB6-62F672D5B150}"/>
              </a:ext>
            </a:extLst>
          </p:cNvPr>
          <p:cNvSpPr>
            <a:spLocks noGrp="1"/>
          </p:cNvSpPr>
          <p:nvPr>
            <p:ph type="title"/>
          </p:nvPr>
        </p:nvSpPr>
        <p:spPr>
          <a:xfrm>
            <a:off x="1176132" y="1060174"/>
            <a:ext cx="9601196" cy="1073426"/>
          </a:xfrm>
        </p:spPr>
        <p:txBody>
          <a:bodyPr>
            <a:noAutofit/>
          </a:bodyPr>
          <a:lstStyle/>
          <a:p>
            <a:pPr algn="l"/>
            <a:r>
              <a:rPr lang="en-ZA" sz="3200" dirty="0"/>
              <a:t>How confident do you feel in your capacity to manage each of these tasks well?</a:t>
            </a:r>
            <a:br>
              <a:rPr lang="en-ZA" sz="3200" dirty="0"/>
            </a:br>
            <a:endParaRPr lang="en-US" sz="3200" dirty="0"/>
          </a:p>
        </p:txBody>
      </p:sp>
      <p:sp>
        <p:nvSpPr>
          <p:cNvPr id="3" name="Content Placeholder 2">
            <a:extLst>
              <a:ext uri="{FF2B5EF4-FFF2-40B4-BE49-F238E27FC236}">
                <a16:creationId xmlns:a16="http://schemas.microsoft.com/office/drawing/2014/main" id="{19AA73CA-15B5-A441-8174-5C7C4F752282}"/>
              </a:ext>
            </a:extLst>
          </p:cNvPr>
          <p:cNvSpPr>
            <a:spLocks noGrp="1"/>
          </p:cNvSpPr>
          <p:nvPr>
            <p:ph idx="1"/>
          </p:nvPr>
        </p:nvSpPr>
        <p:spPr>
          <a:xfrm>
            <a:off x="1295401" y="2464904"/>
            <a:ext cx="9601196" cy="3410964"/>
          </a:xfrm>
        </p:spPr>
        <p:txBody>
          <a:bodyPr>
            <a:normAutofit fontScale="77500" lnSpcReduction="20000"/>
          </a:bodyPr>
          <a:lstStyle/>
          <a:p>
            <a:pPr marL="0" indent="0">
              <a:lnSpc>
                <a:spcPct val="120000"/>
              </a:lnSpc>
              <a:buNone/>
            </a:pPr>
            <a:r>
              <a:rPr lang="en-US" sz="3400" dirty="0"/>
              <a:t>“</a:t>
            </a:r>
            <a:r>
              <a:rPr lang="en-ZA" sz="3400" dirty="0"/>
              <a:t>None of these items are overly challenging, but it is </a:t>
            </a:r>
            <a:r>
              <a:rPr lang="en-ZA" sz="3400" dirty="0">
                <a:solidFill>
                  <a:srgbClr val="C00000"/>
                </a:solidFill>
              </a:rPr>
              <a:t>the sheer volume and tyranny of small (and big) things </a:t>
            </a:r>
            <a:r>
              <a:rPr lang="en-ZA" sz="3400" dirty="0"/>
              <a:t>that interfere with capacity. Paperwork / computer 'click work' has increased exponentially as we evolve systems that should make our life easier, but don't (e.g. NAO system). Also, as our numbers (publications, postgraduates etc) increase, the crunch times (e.g. turnaround time for graduations) have become extraordinary. For example - </a:t>
            </a:r>
            <a:r>
              <a:rPr lang="en-ZA" sz="3400" dirty="0">
                <a:solidFill>
                  <a:srgbClr val="C00000"/>
                </a:solidFill>
              </a:rPr>
              <a:t>I do not recall a Christmas break in the past 5 Y without at least 3-4 dissertations to read</a:t>
            </a:r>
            <a:r>
              <a:rPr lang="en-ZA" sz="3400" dirty="0"/>
              <a:t>.”</a:t>
            </a:r>
          </a:p>
          <a:p>
            <a:pPr marL="0" indent="0">
              <a:buNone/>
            </a:pPr>
            <a:endParaRPr lang="en-US" dirty="0"/>
          </a:p>
        </p:txBody>
      </p:sp>
    </p:spTree>
    <p:extLst>
      <p:ext uri="{BB962C8B-B14F-4D97-AF65-F5344CB8AC3E}">
        <p14:creationId xmlns:p14="http://schemas.microsoft.com/office/powerpoint/2010/main" val="42112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3F66-E2B5-4641-879E-28CB6F71CB1C}"/>
              </a:ext>
            </a:extLst>
          </p:cNvPr>
          <p:cNvSpPr>
            <a:spLocks noGrp="1"/>
          </p:cNvSpPr>
          <p:nvPr>
            <p:ph type="title"/>
          </p:nvPr>
        </p:nvSpPr>
        <p:spPr>
          <a:xfrm>
            <a:off x="1295402" y="675862"/>
            <a:ext cx="9601196" cy="1610138"/>
          </a:xfrm>
        </p:spPr>
        <p:txBody>
          <a:bodyPr>
            <a:noAutofit/>
          </a:bodyPr>
          <a:lstStyle/>
          <a:p>
            <a:pPr algn="l"/>
            <a:br>
              <a:rPr lang="en-ZA" sz="2800" dirty="0"/>
            </a:br>
            <a:r>
              <a:rPr lang="en-ZA" sz="2800" dirty="0"/>
              <a:t>Which of the following forms of support have you used in carrying out your role of Head / Chair, and how useful have you found them?</a:t>
            </a:r>
            <a:br>
              <a:rPr lang="en-ZA" sz="2800" dirty="0"/>
            </a:br>
            <a:endParaRPr lang="en-US" sz="2800" dirty="0"/>
          </a:p>
        </p:txBody>
      </p:sp>
      <p:sp>
        <p:nvSpPr>
          <p:cNvPr id="3" name="Content Placeholder 2">
            <a:extLst>
              <a:ext uri="{FF2B5EF4-FFF2-40B4-BE49-F238E27FC236}">
                <a16:creationId xmlns:a16="http://schemas.microsoft.com/office/drawing/2014/main" id="{52B298C0-18DC-5F4E-841F-0968A3140378}"/>
              </a:ext>
            </a:extLst>
          </p:cNvPr>
          <p:cNvSpPr>
            <a:spLocks noGrp="1"/>
          </p:cNvSpPr>
          <p:nvPr>
            <p:ph idx="1"/>
          </p:nvPr>
        </p:nvSpPr>
        <p:spPr/>
        <p:txBody>
          <a:bodyPr>
            <a:normAutofit/>
          </a:bodyPr>
          <a:lstStyle/>
          <a:p>
            <a:pPr marL="0" indent="0">
              <a:buNone/>
            </a:pPr>
            <a:r>
              <a:rPr lang="en-ZA" dirty="0"/>
              <a:t>“Training does not give you resources - at the end, its all about money - some of these ‘support to Heads’ contribute to our workload and stress, as they have to prove their usefulness to justify their existence. Thus, </a:t>
            </a:r>
            <a:r>
              <a:rPr lang="en-ZA" dirty="0">
                <a:solidFill>
                  <a:srgbClr val="C00000"/>
                </a:solidFill>
              </a:rPr>
              <a:t>the university typically starts to play a neoliberal, managerial game</a:t>
            </a:r>
            <a:r>
              <a:rPr lang="en-ZA" dirty="0"/>
              <a:t>. For instance - rather give me the money for research and promotions you are spending on employee wellness !! Because what the university is actually saying is: "we do not have money to promote you (which may be long overdue), but come work with us in the park as a wellness activity and you will be OK!"</a:t>
            </a:r>
          </a:p>
          <a:p>
            <a:endParaRPr lang="en-US" dirty="0"/>
          </a:p>
        </p:txBody>
      </p:sp>
    </p:spTree>
    <p:extLst>
      <p:ext uri="{BB962C8B-B14F-4D97-AF65-F5344CB8AC3E}">
        <p14:creationId xmlns:p14="http://schemas.microsoft.com/office/powerpoint/2010/main" val="266786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0E3BF-C735-6B43-9B09-3CD424A16151}"/>
              </a:ext>
            </a:extLst>
          </p:cNvPr>
          <p:cNvSpPr>
            <a:spLocks noGrp="1"/>
          </p:cNvSpPr>
          <p:nvPr>
            <p:ph type="title"/>
          </p:nvPr>
        </p:nvSpPr>
        <p:spPr/>
        <p:txBody>
          <a:bodyPr>
            <a:noAutofit/>
          </a:bodyPr>
          <a:lstStyle/>
          <a:p>
            <a:r>
              <a:rPr lang="en-ZA" sz="3200" dirty="0"/>
              <a:t>What is the BEST part of being a Head / Chair? What parts of the job do you find rewarding and fulfilling?</a:t>
            </a:r>
            <a:br>
              <a:rPr lang="en-ZA" sz="3200" dirty="0"/>
            </a:br>
            <a:endParaRPr lang="en-US" sz="3200" dirty="0"/>
          </a:p>
        </p:txBody>
      </p:sp>
      <p:sp>
        <p:nvSpPr>
          <p:cNvPr id="3" name="Content Placeholder 2">
            <a:extLst>
              <a:ext uri="{FF2B5EF4-FFF2-40B4-BE49-F238E27FC236}">
                <a16:creationId xmlns:a16="http://schemas.microsoft.com/office/drawing/2014/main" id="{68A6F11D-D85E-3141-BD11-8D9ED21D5572}"/>
              </a:ext>
            </a:extLst>
          </p:cNvPr>
          <p:cNvSpPr>
            <a:spLocks noGrp="1"/>
          </p:cNvSpPr>
          <p:nvPr>
            <p:ph idx="1"/>
          </p:nvPr>
        </p:nvSpPr>
        <p:spPr/>
        <p:txBody>
          <a:bodyPr>
            <a:normAutofit/>
          </a:bodyPr>
          <a:lstStyle/>
          <a:p>
            <a:pPr marL="0" indent="0">
              <a:buNone/>
            </a:pPr>
            <a:r>
              <a:rPr lang="en-US" dirty="0"/>
              <a:t>“</a:t>
            </a:r>
            <a:r>
              <a:rPr lang="en-ZA" dirty="0"/>
              <a:t>I like the fact that I have the agency </a:t>
            </a:r>
            <a:r>
              <a:rPr lang="en-ZA" dirty="0">
                <a:solidFill>
                  <a:srgbClr val="C00000"/>
                </a:solidFill>
              </a:rPr>
              <a:t>to support my staff </a:t>
            </a:r>
            <a:r>
              <a:rPr lang="en-ZA" dirty="0"/>
              <a:t>and </a:t>
            </a:r>
            <a:r>
              <a:rPr lang="en-ZA" b="1" dirty="0">
                <a:solidFill>
                  <a:srgbClr val="C00000"/>
                </a:solidFill>
              </a:rPr>
              <a:t>try to make their working experience better</a:t>
            </a:r>
            <a:r>
              <a:rPr lang="en-ZA" dirty="0">
                <a:solidFill>
                  <a:srgbClr val="C00000"/>
                </a:solidFill>
              </a:rPr>
              <a:t>.</a:t>
            </a:r>
            <a:r>
              <a:rPr lang="en-ZA" dirty="0"/>
              <a:t> On a scarier and longer term note, I like the fact that just maybe, I can influence institutional culture and </a:t>
            </a:r>
            <a:r>
              <a:rPr lang="en-ZA" b="1" dirty="0">
                <a:solidFill>
                  <a:srgbClr val="C00000"/>
                </a:solidFill>
              </a:rPr>
              <a:t>make my department a kinder place</a:t>
            </a:r>
            <a:r>
              <a:rPr lang="en-ZA" dirty="0">
                <a:solidFill>
                  <a:srgbClr val="C00000"/>
                </a:solidFill>
              </a:rPr>
              <a:t>.</a:t>
            </a:r>
            <a:r>
              <a:rPr lang="en-ZA" dirty="0"/>
              <a:t> But at this stage, feeling tired and overwhelmed and suffering from decision fatigue, the small pay bump feels like the best thing...”</a:t>
            </a:r>
          </a:p>
          <a:p>
            <a:pPr marL="0" indent="0">
              <a:buNone/>
            </a:pPr>
            <a:endParaRPr lang="en-US" dirty="0"/>
          </a:p>
        </p:txBody>
      </p:sp>
    </p:spTree>
    <p:extLst>
      <p:ext uri="{BB962C8B-B14F-4D97-AF65-F5344CB8AC3E}">
        <p14:creationId xmlns:p14="http://schemas.microsoft.com/office/powerpoint/2010/main" val="3543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258C-9DB5-2C46-94EB-3A490618E555}"/>
              </a:ext>
            </a:extLst>
          </p:cNvPr>
          <p:cNvSpPr>
            <a:spLocks noGrp="1"/>
          </p:cNvSpPr>
          <p:nvPr>
            <p:ph type="title"/>
          </p:nvPr>
        </p:nvSpPr>
        <p:spPr/>
        <p:txBody>
          <a:bodyPr>
            <a:noAutofit/>
          </a:bodyPr>
          <a:lstStyle/>
          <a:p>
            <a:r>
              <a:rPr lang="en-ZA" sz="2800" dirty="0"/>
              <a:t>What is the WORST part of the job of being Head / Chair? What do you find most challenging or most demoralising?</a:t>
            </a:r>
            <a:br>
              <a:rPr lang="en-ZA" sz="2800" dirty="0"/>
            </a:br>
            <a:endParaRPr lang="en-US" sz="2800" dirty="0"/>
          </a:p>
        </p:txBody>
      </p:sp>
      <p:sp>
        <p:nvSpPr>
          <p:cNvPr id="3" name="Content Placeholder 2">
            <a:extLst>
              <a:ext uri="{FF2B5EF4-FFF2-40B4-BE49-F238E27FC236}">
                <a16:creationId xmlns:a16="http://schemas.microsoft.com/office/drawing/2014/main" id="{FC3A4C57-8FD4-EC43-A3E9-736CABDB5166}"/>
              </a:ext>
            </a:extLst>
          </p:cNvPr>
          <p:cNvSpPr>
            <a:spLocks noGrp="1"/>
          </p:cNvSpPr>
          <p:nvPr>
            <p:ph idx="1"/>
          </p:nvPr>
        </p:nvSpPr>
        <p:spPr>
          <a:xfrm>
            <a:off x="1046922" y="2621279"/>
            <a:ext cx="10137913" cy="3527729"/>
          </a:xfrm>
        </p:spPr>
        <p:txBody>
          <a:bodyPr>
            <a:normAutofit fontScale="32500" lnSpcReduction="20000"/>
          </a:bodyPr>
          <a:lstStyle/>
          <a:p>
            <a:pPr marL="0" indent="0">
              <a:lnSpc>
                <a:spcPct val="110000"/>
              </a:lnSpc>
              <a:buNone/>
            </a:pPr>
            <a:r>
              <a:rPr lang="en-ZA" sz="7400" dirty="0"/>
              <a:t>”Being an academic has become a strange creature, and it's difficult to manage colleagues' </a:t>
            </a:r>
            <a:r>
              <a:rPr lang="en-ZA" sz="7400" dirty="0">
                <a:solidFill>
                  <a:srgbClr val="C00000"/>
                </a:solidFill>
              </a:rPr>
              <a:t>deep dissatisfaction at being a cog in the crushing wheel</a:t>
            </a:r>
            <a:r>
              <a:rPr lang="en-ZA" sz="7400" dirty="0"/>
              <a:t>: </a:t>
            </a:r>
            <a:r>
              <a:rPr lang="en-ZA" sz="7400" dirty="0">
                <a:solidFill>
                  <a:srgbClr val="C00000"/>
                </a:solidFill>
              </a:rPr>
              <a:t>reduced to research outputs and supervision throughputs and teaching input subsidy, all to balance the books. </a:t>
            </a:r>
            <a:r>
              <a:rPr lang="en-ZA" sz="7400" dirty="0"/>
              <a:t>This while there seems increasing money and respect allocated to those who are in The Senior Office of X and Y, where research is being conducted on research, or on re-branding the re-branding. I am by nature a healthy sceptic, but even this can go septic, </a:t>
            </a:r>
            <a:r>
              <a:rPr lang="en-ZA" sz="7400" dirty="0">
                <a:solidFill>
                  <a:srgbClr val="C00000"/>
                </a:solidFill>
              </a:rPr>
              <a:t>when one has to filter colleagues’ (understandable) toxicity </a:t>
            </a:r>
            <a:r>
              <a:rPr lang="en-ZA" sz="7400" dirty="0"/>
              <a:t>towards the institution.”</a:t>
            </a:r>
          </a:p>
          <a:p>
            <a:pPr marL="0" indent="0">
              <a:buNone/>
            </a:pPr>
            <a:endParaRPr lang="en-US" dirty="0"/>
          </a:p>
        </p:txBody>
      </p:sp>
    </p:spTree>
    <p:extLst>
      <p:ext uri="{BB962C8B-B14F-4D97-AF65-F5344CB8AC3E}">
        <p14:creationId xmlns:p14="http://schemas.microsoft.com/office/powerpoint/2010/main" val="2106893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C1C5-CBEB-5641-BD53-A332E46140DD}"/>
              </a:ext>
            </a:extLst>
          </p:cNvPr>
          <p:cNvSpPr>
            <a:spLocks noGrp="1"/>
          </p:cNvSpPr>
          <p:nvPr>
            <p:ph type="title"/>
          </p:nvPr>
        </p:nvSpPr>
        <p:spPr/>
        <p:txBody>
          <a:bodyPr/>
          <a:lstStyle/>
          <a:p>
            <a:r>
              <a:rPr lang="en-US" dirty="0"/>
              <a:t>Is the university in ruins?</a:t>
            </a:r>
          </a:p>
        </p:txBody>
      </p:sp>
      <p:sp>
        <p:nvSpPr>
          <p:cNvPr id="3" name="Content Placeholder 2">
            <a:extLst>
              <a:ext uri="{FF2B5EF4-FFF2-40B4-BE49-F238E27FC236}">
                <a16:creationId xmlns:a16="http://schemas.microsoft.com/office/drawing/2014/main" id="{DE953E82-4554-534B-8B51-E00CD2E26CC2}"/>
              </a:ext>
            </a:extLst>
          </p:cNvPr>
          <p:cNvSpPr>
            <a:spLocks noGrp="1"/>
          </p:cNvSpPr>
          <p:nvPr>
            <p:ph idx="1"/>
          </p:nvPr>
        </p:nvSpPr>
        <p:spPr/>
        <p:txBody>
          <a:bodyPr>
            <a:normAutofit/>
          </a:bodyPr>
          <a:lstStyle/>
          <a:p>
            <a:pPr marL="0" indent="0">
              <a:buNone/>
            </a:pPr>
            <a:r>
              <a:rPr lang="en-ZA" dirty="0"/>
              <a:t>“The doom-mongers are wrong: the university is severely damaged, but it is not in ruins; net yet at any rate. </a:t>
            </a:r>
            <a:r>
              <a:rPr lang="en-ZA" dirty="0">
                <a:solidFill>
                  <a:srgbClr val="C00000"/>
                </a:solidFill>
              </a:rPr>
              <a:t>The entrepreneurial university is not the end-point of the evolution of the university, being a mere stage in its history</a:t>
            </a:r>
            <a:r>
              <a:rPr lang="en-ZA" dirty="0"/>
              <a:t>.  Spaces are already opening for a new kind of university; and for it to enter a new stage in its long history.  </a:t>
            </a:r>
            <a:r>
              <a:rPr lang="en-ZA" dirty="0">
                <a:solidFill>
                  <a:srgbClr val="C00000"/>
                </a:solidFill>
              </a:rPr>
              <a:t>The ecological university </a:t>
            </a:r>
            <a:r>
              <a:rPr lang="en-ZA" dirty="0"/>
              <a:t>is presaging itself, with its actual arrival much dependent on its being willed into being, and not only by the wider world </a:t>
            </a:r>
            <a:r>
              <a:rPr lang="en-ZA" dirty="0">
                <a:solidFill>
                  <a:srgbClr val="C00000"/>
                </a:solidFill>
              </a:rPr>
              <a:t>but also from within the university itself</a:t>
            </a:r>
            <a:r>
              <a:rPr lang="en-ZA" dirty="0"/>
              <a:t>” </a:t>
            </a:r>
          </a:p>
          <a:p>
            <a:pPr marL="0" indent="0">
              <a:buNone/>
            </a:pPr>
            <a:r>
              <a:rPr lang="en-ZA" sz="2000" dirty="0"/>
              <a:t>[Barnett, Ronald. 2018. </a:t>
            </a:r>
            <a:r>
              <a:rPr lang="en-ZA" sz="2000" i="1" dirty="0"/>
              <a:t>The ecological university. A feasible utopia</a:t>
            </a:r>
            <a:r>
              <a:rPr lang="en-ZA" sz="2000" dirty="0"/>
              <a:t>. London: Routledge, p. 168]. </a:t>
            </a:r>
          </a:p>
          <a:p>
            <a:endParaRPr lang="en-US" dirty="0"/>
          </a:p>
        </p:txBody>
      </p:sp>
    </p:spTree>
    <p:extLst>
      <p:ext uri="{BB962C8B-B14F-4D97-AF65-F5344CB8AC3E}">
        <p14:creationId xmlns:p14="http://schemas.microsoft.com/office/powerpoint/2010/main" val="262486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A9BA-8EEC-0343-8128-BF4DA9B4C6B6}"/>
              </a:ext>
            </a:extLst>
          </p:cNvPr>
          <p:cNvSpPr>
            <a:spLocks noGrp="1"/>
          </p:cNvSpPr>
          <p:nvPr>
            <p:ph type="title"/>
          </p:nvPr>
        </p:nvSpPr>
        <p:spPr/>
        <p:txBody>
          <a:bodyPr>
            <a:normAutofit fontScale="90000"/>
          </a:bodyPr>
          <a:lstStyle/>
          <a:p>
            <a:r>
              <a:rPr lang="en-US" dirty="0"/>
              <a:t>How could we imagine our role as academic leaders in this new university?</a:t>
            </a:r>
          </a:p>
        </p:txBody>
      </p:sp>
      <p:sp>
        <p:nvSpPr>
          <p:cNvPr id="3" name="Content Placeholder 2">
            <a:extLst>
              <a:ext uri="{FF2B5EF4-FFF2-40B4-BE49-F238E27FC236}">
                <a16:creationId xmlns:a16="http://schemas.microsoft.com/office/drawing/2014/main" id="{9DE8B1BD-5489-F346-B353-D9A5C85D5AF8}"/>
              </a:ext>
            </a:extLst>
          </p:cNvPr>
          <p:cNvSpPr>
            <a:spLocks noGrp="1"/>
          </p:cNvSpPr>
          <p:nvPr>
            <p:ph idx="1"/>
          </p:nvPr>
        </p:nvSpPr>
        <p:spPr/>
        <p:txBody>
          <a:bodyPr>
            <a:normAutofit lnSpcReduction="10000"/>
          </a:bodyPr>
          <a:lstStyle/>
          <a:p>
            <a:pPr marL="0" indent="0">
              <a:buNone/>
            </a:pPr>
            <a:r>
              <a:rPr lang="en-ZA" dirty="0"/>
              <a:t>“Leadership is necessary imaginatively to broaden a university’s sense of its possibilities; management is necessary to help the university realize those possibilities.  But this would amount to </a:t>
            </a:r>
            <a:r>
              <a:rPr lang="en-ZA" dirty="0">
                <a:solidFill>
                  <a:srgbClr val="C00000"/>
                </a:solidFill>
              </a:rPr>
              <a:t>a new concept of leadership</a:t>
            </a:r>
            <a:r>
              <a:rPr lang="en-ZA" dirty="0"/>
              <a:t>. Not even just a matter of handling complexity, but of foraging for possibilities in the university’s total ecological terrain, of bringing those possibilities into view and of marshalling the university’s resource in realizing those possibilities.  This, of course, points to a </a:t>
            </a:r>
            <a:r>
              <a:rPr lang="en-ZA" dirty="0">
                <a:solidFill>
                  <a:srgbClr val="C00000"/>
                </a:solidFill>
              </a:rPr>
              <a:t>distributed leadership…, such capabilities being developed throughout the university</a:t>
            </a:r>
            <a:r>
              <a:rPr lang="en-ZA" dirty="0"/>
              <a:t>”.</a:t>
            </a:r>
          </a:p>
          <a:p>
            <a:pPr marL="0" indent="0">
              <a:buNone/>
            </a:pPr>
            <a:r>
              <a:rPr lang="en-ZA" sz="1900" dirty="0"/>
              <a:t>[Barnett, Ronald. 2018. </a:t>
            </a:r>
            <a:r>
              <a:rPr lang="en-ZA" sz="1900" i="1" dirty="0"/>
              <a:t>The ecological university. A feasible utopia</a:t>
            </a:r>
            <a:r>
              <a:rPr lang="en-ZA" sz="1900" dirty="0"/>
              <a:t>. London: Routledge, p. 167]. </a:t>
            </a:r>
          </a:p>
          <a:p>
            <a:pPr marL="0" indent="0">
              <a:buNone/>
            </a:pPr>
            <a:endParaRPr lang="en-US" dirty="0"/>
          </a:p>
        </p:txBody>
      </p:sp>
    </p:spTree>
    <p:extLst>
      <p:ext uri="{BB962C8B-B14F-4D97-AF65-F5344CB8AC3E}">
        <p14:creationId xmlns:p14="http://schemas.microsoft.com/office/powerpoint/2010/main" val="1725652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82AA-7563-A74F-91DF-90D7AA3AA52F}"/>
              </a:ext>
            </a:extLst>
          </p:cNvPr>
          <p:cNvSpPr>
            <a:spLocks noGrp="1"/>
          </p:cNvSpPr>
          <p:nvPr>
            <p:ph type="title"/>
          </p:nvPr>
        </p:nvSpPr>
        <p:spPr/>
        <p:txBody>
          <a:bodyPr/>
          <a:lstStyle/>
          <a:p>
            <a:r>
              <a:rPr lang="en-US"/>
              <a:t>Academic </a:t>
            </a:r>
            <a:r>
              <a:rPr lang="en-US" dirty="0"/>
              <a:t>l</a:t>
            </a:r>
            <a:r>
              <a:rPr lang="en-US"/>
              <a:t>eadership </a:t>
            </a:r>
            <a:r>
              <a:rPr lang="en-US" dirty="0"/>
              <a:t>as service</a:t>
            </a:r>
          </a:p>
        </p:txBody>
      </p:sp>
      <p:sp>
        <p:nvSpPr>
          <p:cNvPr id="3" name="Content Placeholder 2">
            <a:extLst>
              <a:ext uri="{FF2B5EF4-FFF2-40B4-BE49-F238E27FC236}">
                <a16:creationId xmlns:a16="http://schemas.microsoft.com/office/drawing/2014/main" id="{068EC03F-7875-D449-B35D-DADB68D44924}"/>
              </a:ext>
            </a:extLst>
          </p:cNvPr>
          <p:cNvSpPr>
            <a:spLocks noGrp="1"/>
          </p:cNvSpPr>
          <p:nvPr>
            <p:ph idx="1"/>
          </p:nvPr>
        </p:nvSpPr>
        <p:spPr/>
        <p:txBody>
          <a:bodyPr>
            <a:normAutofit lnSpcReduction="10000"/>
          </a:bodyPr>
          <a:lstStyle/>
          <a:p>
            <a:r>
              <a:rPr lang="en-GB" dirty="0"/>
              <a:t>“Thus, it is possible to see </a:t>
            </a:r>
            <a:r>
              <a:rPr lang="en-GB" dirty="0">
                <a:solidFill>
                  <a:srgbClr val="C00000"/>
                </a:solidFill>
              </a:rPr>
              <a:t>leadership </a:t>
            </a:r>
            <a:r>
              <a:rPr lang="en-GB" dirty="0"/>
              <a:t>as an </a:t>
            </a:r>
            <a:r>
              <a:rPr lang="en-GB" dirty="0">
                <a:solidFill>
                  <a:srgbClr val="C00000"/>
                </a:solidFill>
              </a:rPr>
              <a:t>activity</a:t>
            </a:r>
            <a:r>
              <a:rPr lang="en-GB" dirty="0"/>
              <a:t> rather than a </a:t>
            </a:r>
            <a:r>
              <a:rPr lang="en-GB" dirty="0">
                <a:solidFill>
                  <a:srgbClr val="C00000"/>
                </a:solidFill>
              </a:rPr>
              <a:t>form of status,</a:t>
            </a:r>
            <a:r>
              <a:rPr lang="en-GB" dirty="0"/>
              <a:t> and as a </a:t>
            </a:r>
            <a:r>
              <a:rPr lang="en-GB" dirty="0">
                <a:solidFill>
                  <a:srgbClr val="C00000"/>
                </a:solidFill>
              </a:rPr>
              <a:t>deliberative, social service </a:t>
            </a:r>
            <a:r>
              <a:rPr lang="en-GB" dirty="0"/>
              <a:t>grounded in self-governance, self-regulation and self-directedness.  Here, communal rights and responsibilities are immanent to one another, and the health of the organization is strengthened through institutional connections to traditional communities grounded in academic values” (p.6)</a:t>
            </a:r>
          </a:p>
          <a:p>
            <a:endParaRPr lang="en-GB" dirty="0"/>
          </a:p>
          <a:p>
            <a:pPr marL="0" indent="0">
              <a:buNone/>
            </a:pPr>
            <a:r>
              <a:rPr lang="en-GB" sz="1900" dirty="0"/>
              <a:t>[Hall, Richard, &amp; Winn, Joss. 2017.Introduction, in Hall, Richard, &amp; Winn, Joss (</a:t>
            </a:r>
            <a:r>
              <a:rPr lang="en-GB" sz="1900" dirty="0" err="1"/>
              <a:t>eds</a:t>
            </a:r>
            <a:r>
              <a:rPr lang="en-GB" sz="1900" dirty="0"/>
              <a:t>). 2017. </a:t>
            </a:r>
            <a:r>
              <a:rPr lang="en-GB" sz="1900" i="1" dirty="0"/>
              <a:t>Mass intellectuality and democratic leadership in higher education</a:t>
            </a:r>
            <a:r>
              <a:rPr lang="en-GB" sz="1900" dirty="0"/>
              <a:t>. London: Bloomsbury.1-15.]</a:t>
            </a:r>
            <a:endParaRPr lang="en-ZA" sz="1900" dirty="0"/>
          </a:p>
          <a:p>
            <a:pPr marL="0" indent="0">
              <a:buNone/>
            </a:pPr>
            <a:endParaRPr lang="en-ZA" dirty="0"/>
          </a:p>
          <a:p>
            <a:endParaRPr lang="en-US" dirty="0"/>
          </a:p>
        </p:txBody>
      </p:sp>
    </p:spTree>
    <p:extLst>
      <p:ext uri="{BB962C8B-B14F-4D97-AF65-F5344CB8AC3E}">
        <p14:creationId xmlns:p14="http://schemas.microsoft.com/office/powerpoint/2010/main" val="1663488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A163-B705-D441-9DF1-38A19F49589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C1407AF7-241F-7A4B-B745-0A7F6E53B4F9}"/>
              </a:ext>
            </a:extLst>
          </p:cNvPr>
          <p:cNvSpPr>
            <a:spLocks noGrp="1"/>
          </p:cNvSpPr>
          <p:nvPr>
            <p:ph idx="1"/>
          </p:nvPr>
        </p:nvSpPr>
        <p:spPr/>
        <p:txBody>
          <a:bodyPr>
            <a:normAutofit lnSpcReduction="10000"/>
          </a:bodyPr>
          <a:lstStyle/>
          <a:p>
            <a:r>
              <a:rPr lang="en-US" dirty="0"/>
              <a:t>Contextual theory of leadership</a:t>
            </a:r>
          </a:p>
          <a:p>
            <a:r>
              <a:rPr lang="en-US" dirty="0"/>
              <a:t>The context: the toxic university?</a:t>
            </a:r>
          </a:p>
          <a:p>
            <a:r>
              <a:rPr lang="en-US" dirty="0"/>
              <a:t>What are the forces leading to our institutions becoming toxic?</a:t>
            </a:r>
          </a:p>
          <a:p>
            <a:r>
              <a:rPr lang="en-US" dirty="0"/>
              <a:t>Have we become care-less institutions?</a:t>
            </a:r>
          </a:p>
          <a:p>
            <a:r>
              <a:rPr lang="en-US" dirty="0"/>
              <a:t>Experiences of positional academic leaders in a care-less institution</a:t>
            </a:r>
          </a:p>
          <a:p>
            <a:r>
              <a:rPr lang="en-US" dirty="0"/>
              <a:t>Towards a ‘new’ university through distributed leadership, an ethics of care and academic citizenship</a:t>
            </a:r>
          </a:p>
          <a:p>
            <a:endParaRPr lang="en-US" dirty="0"/>
          </a:p>
        </p:txBody>
      </p:sp>
    </p:spTree>
    <p:extLst>
      <p:ext uri="{BB962C8B-B14F-4D97-AF65-F5344CB8AC3E}">
        <p14:creationId xmlns:p14="http://schemas.microsoft.com/office/powerpoint/2010/main" val="241683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574E520-F655-A74C-9504-18861AAACCD8}"/>
              </a:ext>
            </a:extLst>
          </p:cNvPr>
          <p:cNvGraphicFramePr/>
          <p:nvPr>
            <p:extLst>
              <p:ext uri="{D42A27DB-BD31-4B8C-83A1-F6EECF244321}">
                <p14:modId xmlns:p14="http://schemas.microsoft.com/office/powerpoint/2010/main" val="136484991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202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8E6C-3784-514D-B471-7C2EB9008050}"/>
              </a:ext>
            </a:extLst>
          </p:cNvPr>
          <p:cNvSpPr>
            <a:spLocks noGrp="1"/>
          </p:cNvSpPr>
          <p:nvPr>
            <p:ph type="title"/>
          </p:nvPr>
        </p:nvSpPr>
        <p:spPr/>
        <p:txBody>
          <a:bodyPr/>
          <a:lstStyle/>
          <a:p>
            <a:r>
              <a:rPr lang="en-US" dirty="0"/>
              <a:t>Distributing leadership</a:t>
            </a:r>
          </a:p>
        </p:txBody>
      </p:sp>
      <p:sp>
        <p:nvSpPr>
          <p:cNvPr id="3" name="Content Placeholder 2">
            <a:extLst>
              <a:ext uri="{FF2B5EF4-FFF2-40B4-BE49-F238E27FC236}">
                <a16:creationId xmlns:a16="http://schemas.microsoft.com/office/drawing/2014/main" id="{8415CA43-E6C7-4940-B1A6-C32B99097696}"/>
              </a:ext>
            </a:extLst>
          </p:cNvPr>
          <p:cNvSpPr>
            <a:spLocks noGrp="1"/>
          </p:cNvSpPr>
          <p:nvPr>
            <p:ph idx="1"/>
          </p:nvPr>
        </p:nvSpPr>
        <p:spPr/>
        <p:txBody>
          <a:bodyPr>
            <a:normAutofit fontScale="92500" lnSpcReduction="10000"/>
          </a:bodyPr>
          <a:lstStyle/>
          <a:p>
            <a:pPr marL="0" indent="0">
              <a:buNone/>
            </a:pPr>
            <a:r>
              <a:rPr lang="en-US" dirty="0"/>
              <a:t>“Taking this view, leadership is about learning together and constructing meaning and knowledge collectively and collaboratively. It involves opportunities to surface and mediate perceptions, values, beliefs, information and assumptions through continuing conversations. </a:t>
            </a:r>
            <a:r>
              <a:rPr lang="en-US" dirty="0">
                <a:solidFill>
                  <a:srgbClr val="C00000"/>
                </a:solidFill>
              </a:rPr>
              <a:t>It means generating ideas together; seeking to reflect upon and make sense of work in the light of shared beliefs and new information; and creating actions that grow out of these new understandings. </a:t>
            </a:r>
            <a:r>
              <a:rPr lang="en-US" dirty="0"/>
              <a:t>It implies that leadership is socially constructed and culturally sensitive. It does not imply a leader/follower divide, neither does it point towards the leadership potential of just one person.” (my emphasis)</a:t>
            </a:r>
          </a:p>
          <a:p>
            <a:pPr marL="0" indent="0">
              <a:buNone/>
            </a:pPr>
            <a:r>
              <a:rPr lang="en-US" sz="1900" dirty="0"/>
              <a:t>[Bolden, R. 2007. Distributive leadership. University of Exeter. (https://business-school. </a:t>
            </a:r>
            <a:r>
              <a:rPr lang="en-US" sz="1900" dirty="0" err="1"/>
              <a:t>exeter.ac.uk</a:t>
            </a:r>
            <a:r>
              <a:rPr lang="en-US" sz="1900" dirty="0"/>
              <a:t>/documents/papers/management/2007/0702.pdf]</a:t>
            </a:r>
          </a:p>
          <a:p>
            <a:pPr marL="0" indent="0">
              <a:buNone/>
            </a:pPr>
            <a:endParaRPr lang="en-US" dirty="0"/>
          </a:p>
          <a:p>
            <a:endParaRPr lang="en-US" dirty="0"/>
          </a:p>
        </p:txBody>
      </p:sp>
    </p:spTree>
    <p:extLst>
      <p:ext uri="{BB962C8B-B14F-4D97-AF65-F5344CB8AC3E}">
        <p14:creationId xmlns:p14="http://schemas.microsoft.com/office/powerpoint/2010/main" val="222780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3AAA-568B-E147-8A58-5FFE7246A486}"/>
              </a:ext>
            </a:extLst>
          </p:cNvPr>
          <p:cNvSpPr>
            <a:spLocks noGrp="1"/>
          </p:cNvSpPr>
          <p:nvPr>
            <p:ph type="title"/>
          </p:nvPr>
        </p:nvSpPr>
        <p:spPr/>
        <p:txBody>
          <a:bodyPr>
            <a:normAutofit fontScale="90000"/>
          </a:bodyPr>
          <a:lstStyle/>
          <a:p>
            <a:r>
              <a:rPr lang="en-US" dirty="0"/>
              <a:t>Academic Leadership FIG DL research project: conditions for DL at dept/faculty level</a:t>
            </a:r>
          </a:p>
        </p:txBody>
      </p:sp>
      <p:sp>
        <p:nvSpPr>
          <p:cNvPr id="3" name="Content Placeholder 2">
            <a:extLst>
              <a:ext uri="{FF2B5EF4-FFF2-40B4-BE49-F238E27FC236}">
                <a16:creationId xmlns:a16="http://schemas.microsoft.com/office/drawing/2014/main" id="{145EACAB-761A-AC4A-AB4A-C789EA32F397}"/>
              </a:ext>
            </a:extLst>
          </p:cNvPr>
          <p:cNvSpPr>
            <a:spLocks noGrp="1"/>
          </p:cNvSpPr>
          <p:nvPr>
            <p:ph sz="half" idx="1"/>
          </p:nvPr>
        </p:nvSpPr>
        <p:spPr/>
        <p:txBody>
          <a:bodyPr>
            <a:normAutofit fontScale="92500" lnSpcReduction="10000"/>
          </a:bodyPr>
          <a:lstStyle/>
          <a:p>
            <a:r>
              <a:rPr lang="en-GB" dirty="0"/>
              <a:t>Because distributed leadership is not consciously or not at all pursued from top management down, both faculty and individual departments are limited when it comes to influencing decision-making and policy. </a:t>
            </a:r>
            <a:endParaRPr lang="en-US" dirty="0"/>
          </a:p>
        </p:txBody>
      </p:sp>
      <p:sp>
        <p:nvSpPr>
          <p:cNvPr id="4" name="Content Placeholder 3">
            <a:extLst>
              <a:ext uri="{FF2B5EF4-FFF2-40B4-BE49-F238E27FC236}">
                <a16:creationId xmlns:a16="http://schemas.microsoft.com/office/drawing/2014/main" id="{F8D8687E-6484-1945-A9E0-5871C5149406}"/>
              </a:ext>
            </a:extLst>
          </p:cNvPr>
          <p:cNvSpPr>
            <a:spLocks noGrp="1"/>
          </p:cNvSpPr>
          <p:nvPr>
            <p:ph sz="half" idx="2"/>
          </p:nvPr>
        </p:nvSpPr>
        <p:spPr/>
        <p:txBody>
          <a:bodyPr>
            <a:normAutofit fontScale="92500" lnSpcReduction="10000"/>
          </a:bodyPr>
          <a:lstStyle/>
          <a:p>
            <a:r>
              <a:rPr lang="en-GB" dirty="0"/>
              <a:t>The department has always been a well-functioning unit where (mostly) mutual respect reigns and every individual contributes according to their expertise. If the criteria are pursued consciously improvement is still possible. But there is a lack of resources and professional support, exacerbated by the chronic lack of time / overload.</a:t>
            </a:r>
            <a:r>
              <a:rPr lang="en-ZA" dirty="0"/>
              <a:t> </a:t>
            </a:r>
            <a:endParaRPr lang="en-US" dirty="0"/>
          </a:p>
        </p:txBody>
      </p:sp>
    </p:spTree>
    <p:extLst>
      <p:ext uri="{BB962C8B-B14F-4D97-AF65-F5344CB8AC3E}">
        <p14:creationId xmlns:p14="http://schemas.microsoft.com/office/powerpoint/2010/main" val="2927770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FEBF-02A1-AD43-80E9-270CD9433158}"/>
              </a:ext>
            </a:extLst>
          </p:cNvPr>
          <p:cNvSpPr>
            <a:spLocks noGrp="1"/>
          </p:cNvSpPr>
          <p:nvPr>
            <p:ph type="title"/>
          </p:nvPr>
        </p:nvSpPr>
        <p:spPr/>
        <p:txBody>
          <a:bodyPr>
            <a:normAutofit fontScale="90000"/>
          </a:bodyPr>
          <a:lstStyle/>
          <a:p>
            <a:r>
              <a:rPr lang="en-US" dirty="0"/>
              <a:t>Academic Leadership FIG DL research project: conditions for DL at dept/faculty level</a:t>
            </a:r>
          </a:p>
        </p:txBody>
      </p:sp>
      <p:sp>
        <p:nvSpPr>
          <p:cNvPr id="3" name="Content Placeholder 2">
            <a:extLst>
              <a:ext uri="{FF2B5EF4-FFF2-40B4-BE49-F238E27FC236}">
                <a16:creationId xmlns:a16="http://schemas.microsoft.com/office/drawing/2014/main" id="{2C21B823-1904-8742-A842-6EDAD692B61D}"/>
              </a:ext>
            </a:extLst>
          </p:cNvPr>
          <p:cNvSpPr>
            <a:spLocks noGrp="1"/>
          </p:cNvSpPr>
          <p:nvPr>
            <p:ph sz="half" idx="1"/>
          </p:nvPr>
        </p:nvSpPr>
        <p:spPr/>
        <p:txBody>
          <a:bodyPr>
            <a:normAutofit fontScale="85000" lnSpcReduction="20000"/>
          </a:bodyPr>
          <a:lstStyle/>
          <a:p>
            <a:r>
              <a:rPr lang="en-GB" dirty="0"/>
              <a:t>This is a noble cause and ideal. It also correlates to the new strategic framework of SU. Enablers are also identified in the new and future SU. As indicated in the previous sections, this is not yet present or operational, or supported formally. It is happening in some instances, but the prevailing ethos remains individual excellence and performance over collective, collaborative endeavours – also in decision-making.</a:t>
            </a:r>
            <a:endParaRPr lang="en-ZA" dirty="0"/>
          </a:p>
          <a:p>
            <a:endParaRPr lang="en-US" dirty="0"/>
          </a:p>
        </p:txBody>
      </p:sp>
      <p:sp>
        <p:nvSpPr>
          <p:cNvPr id="4" name="Content Placeholder 3">
            <a:extLst>
              <a:ext uri="{FF2B5EF4-FFF2-40B4-BE49-F238E27FC236}">
                <a16:creationId xmlns:a16="http://schemas.microsoft.com/office/drawing/2014/main" id="{082E7481-E7FA-8447-AC5E-B096C451A64B}"/>
              </a:ext>
            </a:extLst>
          </p:cNvPr>
          <p:cNvSpPr>
            <a:spLocks noGrp="1"/>
          </p:cNvSpPr>
          <p:nvPr>
            <p:ph sz="half" idx="2"/>
          </p:nvPr>
        </p:nvSpPr>
        <p:spPr/>
        <p:txBody>
          <a:bodyPr>
            <a:normAutofit fontScale="85000" lnSpcReduction="20000"/>
          </a:bodyPr>
          <a:lstStyle/>
          <a:p>
            <a:r>
              <a:rPr lang="en-GB" dirty="0"/>
              <a:t>We have something of a culture of distributed leadership in the Faculty. However, I fear that it is under threat. The pressures of transformation and the conflicts in certain areas of the faculty have created a climate of distrust, identity politics, and caucus groups that make decisions that are then brought into meetings to be ratified. This may just be a perception. But, I am concerned that we are moving away from the sense of community and shared values that informed leadership styles in the faculty. </a:t>
            </a:r>
            <a:endParaRPr lang="en-US" dirty="0"/>
          </a:p>
        </p:txBody>
      </p:sp>
    </p:spTree>
    <p:extLst>
      <p:ext uri="{BB962C8B-B14F-4D97-AF65-F5344CB8AC3E}">
        <p14:creationId xmlns:p14="http://schemas.microsoft.com/office/powerpoint/2010/main" val="2496488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1CD-B16C-1A48-8A2A-C54C2741FE71}"/>
              </a:ext>
            </a:extLst>
          </p:cNvPr>
          <p:cNvSpPr>
            <a:spLocks noGrp="1"/>
          </p:cNvSpPr>
          <p:nvPr>
            <p:ph type="title"/>
          </p:nvPr>
        </p:nvSpPr>
        <p:spPr/>
        <p:txBody>
          <a:bodyPr/>
          <a:lstStyle/>
          <a:p>
            <a:r>
              <a:rPr lang="en-US" dirty="0"/>
              <a:t>An ethics of care</a:t>
            </a:r>
          </a:p>
        </p:txBody>
      </p:sp>
      <p:sp>
        <p:nvSpPr>
          <p:cNvPr id="3" name="Content Placeholder 2">
            <a:extLst>
              <a:ext uri="{FF2B5EF4-FFF2-40B4-BE49-F238E27FC236}">
                <a16:creationId xmlns:a16="http://schemas.microsoft.com/office/drawing/2014/main" id="{2283C438-9390-634B-932F-4C40339811EF}"/>
              </a:ext>
            </a:extLst>
          </p:cNvPr>
          <p:cNvSpPr>
            <a:spLocks noGrp="1"/>
          </p:cNvSpPr>
          <p:nvPr>
            <p:ph idx="1"/>
          </p:nvPr>
        </p:nvSpPr>
        <p:spPr/>
        <p:txBody>
          <a:bodyPr/>
          <a:lstStyle/>
          <a:p>
            <a:pPr marL="0" indent="0">
              <a:buNone/>
            </a:pPr>
            <a:r>
              <a:rPr lang="en-US" dirty="0"/>
              <a:t>The ethics of care is defined as “moral reasoning that derives from a concern for others and a desire to maintain thoughtful mutual relationships with those affected by one’s actions” (p. 65).</a:t>
            </a:r>
          </a:p>
          <a:p>
            <a:pPr marL="0" indent="0">
              <a:buNone/>
            </a:pPr>
            <a:r>
              <a:rPr lang="en-ZA" sz="1800" dirty="0"/>
              <a:t>[</a:t>
            </a:r>
            <a:r>
              <a:rPr lang="en-US" sz="1800" dirty="0"/>
              <a:t>Derry, Robbin. 2005. Care, ethics of. In: </a:t>
            </a:r>
            <a:r>
              <a:rPr lang="en-US" sz="1800" b="1" dirty="0"/>
              <a:t>The Blackwell Encyclopedia of Management. Volume II Business Ethics</a:t>
            </a:r>
            <a:r>
              <a:rPr lang="en-US" sz="1800" dirty="0"/>
              <a:t> (second edition), edited by Patricia H. </a:t>
            </a:r>
            <a:r>
              <a:rPr lang="en-US" sz="1800" dirty="0" err="1"/>
              <a:t>Wehane</a:t>
            </a:r>
            <a:r>
              <a:rPr lang="en-US" sz="1800" dirty="0"/>
              <a:t> and R. Edward Freeman. Pp. 65-68. Oxford: Blackwell.]</a:t>
            </a:r>
            <a:endParaRPr lang="en-ZA" sz="1800" dirty="0"/>
          </a:p>
          <a:p>
            <a:endParaRPr lang="en-US" dirty="0"/>
          </a:p>
        </p:txBody>
      </p:sp>
    </p:spTree>
    <p:extLst>
      <p:ext uri="{BB962C8B-B14F-4D97-AF65-F5344CB8AC3E}">
        <p14:creationId xmlns:p14="http://schemas.microsoft.com/office/powerpoint/2010/main" val="3109943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52B8E-5859-0B43-B66B-8FEDF3F23E0B}"/>
              </a:ext>
            </a:extLst>
          </p:cNvPr>
          <p:cNvSpPr>
            <a:spLocks noGrp="1"/>
          </p:cNvSpPr>
          <p:nvPr>
            <p:ph type="title"/>
          </p:nvPr>
        </p:nvSpPr>
        <p:spPr/>
        <p:txBody>
          <a:bodyPr/>
          <a:lstStyle/>
          <a:p>
            <a:r>
              <a:rPr lang="en-US" dirty="0"/>
              <a:t>Care for growth/development</a:t>
            </a:r>
          </a:p>
        </p:txBody>
      </p:sp>
      <p:sp>
        <p:nvSpPr>
          <p:cNvPr id="3" name="Content Placeholder 2">
            <a:extLst>
              <a:ext uri="{FF2B5EF4-FFF2-40B4-BE49-F238E27FC236}">
                <a16:creationId xmlns:a16="http://schemas.microsoft.com/office/drawing/2014/main" id="{2F4064C7-2F96-8E49-BCC2-E3233E868101}"/>
              </a:ext>
            </a:extLst>
          </p:cNvPr>
          <p:cNvSpPr>
            <a:spLocks noGrp="1"/>
          </p:cNvSpPr>
          <p:nvPr>
            <p:ph idx="1"/>
          </p:nvPr>
        </p:nvSpPr>
        <p:spPr/>
        <p:txBody>
          <a:bodyPr/>
          <a:lstStyle/>
          <a:p>
            <a:pPr marL="0" indent="0">
              <a:buNone/>
            </a:pPr>
            <a:r>
              <a:rPr lang="en-US" dirty="0"/>
              <a:t>“Thus, the essence of caring becomes a focus on </a:t>
            </a:r>
            <a:r>
              <a:rPr lang="en-US" b="1" dirty="0"/>
              <a:t>acceptance of the other, </a:t>
            </a:r>
            <a:r>
              <a:rPr lang="en-US" dirty="0"/>
              <a:t>both in </a:t>
            </a:r>
            <a:r>
              <a:rPr lang="en-US" b="1" dirty="0"/>
              <a:t>his or her current state</a:t>
            </a:r>
            <a:r>
              <a:rPr lang="en-US" dirty="0"/>
              <a:t>, </a:t>
            </a:r>
            <a:r>
              <a:rPr lang="en-US" i="1" dirty="0"/>
              <a:t>and </a:t>
            </a:r>
            <a:r>
              <a:rPr lang="en-US" dirty="0"/>
              <a:t>as </a:t>
            </a:r>
            <a:r>
              <a:rPr lang="en-US" b="1" dirty="0"/>
              <a:t>one capable of growth</a:t>
            </a:r>
            <a:r>
              <a:rPr lang="en-US" dirty="0"/>
              <a:t>.  Nurturing the development of the one cared-for becomes the critical activity in caring relationships” (p. 69).</a:t>
            </a:r>
          </a:p>
          <a:p>
            <a:pPr marL="0" indent="0">
              <a:buNone/>
            </a:pPr>
            <a:r>
              <a:rPr lang="en-US" sz="1800" dirty="0"/>
              <a:t>[</a:t>
            </a:r>
            <a:r>
              <a:rPr lang="en-US" sz="1800" dirty="0" err="1"/>
              <a:t>Liedtka</a:t>
            </a:r>
            <a:r>
              <a:rPr lang="en-US" sz="1800" dirty="0"/>
              <a:t>, Jeanne M. 2005. Caring organizations. In: </a:t>
            </a:r>
            <a:r>
              <a:rPr lang="en-US" sz="1800" b="1" dirty="0"/>
              <a:t>The Blackwell Encyclopedia of Management. Volume II Business Ethics</a:t>
            </a:r>
            <a:r>
              <a:rPr lang="en-US" sz="1800" dirty="0"/>
              <a:t> (second edition), edited by Patricia H. </a:t>
            </a:r>
            <a:r>
              <a:rPr lang="en-US" sz="1800" dirty="0" err="1"/>
              <a:t>Wehane</a:t>
            </a:r>
            <a:r>
              <a:rPr lang="en-US" sz="1800" dirty="0"/>
              <a:t> and R. Edward Freeman. Pp. 68-70. Oxford: Blackwell.]</a:t>
            </a:r>
            <a:endParaRPr lang="en-ZA" sz="1800" dirty="0"/>
          </a:p>
          <a:p>
            <a:endParaRPr lang="en-ZA" dirty="0"/>
          </a:p>
          <a:p>
            <a:endParaRPr lang="en-US" dirty="0"/>
          </a:p>
        </p:txBody>
      </p:sp>
    </p:spTree>
    <p:extLst>
      <p:ext uri="{BB962C8B-B14F-4D97-AF65-F5344CB8AC3E}">
        <p14:creationId xmlns:p14="http://schemas.microsoft.com/office/powerpoint/2010/main" val="4274136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C351-836A-C04B-B917-DCC04691D08B}"/>
              </a:ext>
            </a:extLst>
          </p:cNvPr>
          <p:cNvSpPr>
            <a:spLocks noGrp="1"/>
          </p:cNvSpPr>
          <p:nvPr>
            <p:ph type="title"/>
          </p:nvPr>
        </p:nvSpPr>
        <p:spPr/>
        <p:txBody>
          <a:bodyPr/>
          <a:lstStyle/>
          <a:p>
            <a:r>
              <a:rPr lang="en-US" dirty="0"/>
              <a:t>Care of others/care of self</a:t>
            </a:r>
          </a:p>
        </p:txBody>
      </p:sp>
      <p:sp>
        <p:nvSpPr>
          <p:cNvPr id="3" name="Content Placeholder 2">
            <a:extLst>
              <a:ext uri="{FF2B5EF4-FFF2-40B4-BE49-F238E27FC236}">
                <a16:creationId xmlns:a16="http://schemas.microsoft.com/office/drawing/2014/main" id="{69C32B4F-F31C-514B-AFF0-7DD6C7D734BB}"/>
              </a:ext>
            </a:extLst>
          </p:cNvPr>
          <p:cNvSpPr>
            <a:spLocks noGrp="1"/>
          </p:cNvSpPr>
          <p:nvPr>
            <p:ph idx="1"/>
          </p:nvPr>
        </p:nvSpPr>
        <p:spPr/>
        <p:txBody>
          <a:bodyPr>
            <a:normAutofit/>
          </a:bodyPr>
          <a:lstStyle/>
          <a:p>
            <a:pPr marL="0" indent="0">
              <a:buNone/>
            </a:pPr>
            <a:r>
              <a:rPr lang="en-US" dirty="0"/>
              <a:t>“The concern of this approach is the responsibility of the individual to respond to another in the other’s terms, acting out of care for the other person. This is distinct from conceptions of morality as justice in that it does not attempt to follow impartial rules or ensure equitable treatment.  It focuses on </a:t>
            </a:r>
            <a:r>
              <a:rPr lang="en-US" b="1" dirty="0"/>
              <a:t>responsiveness to another’s needs</a:t>
            </a:r>
            <a:r>
              <a:rPr lang="en-US" dirty="0"/>
              <a:t>.  It also includes </a:t>
            </a:r>
            <a:r>
              <a:rPr lang="en-US" b="1" dirty="0"/>
              <a:t>caring for oneself in a nurturing rather than a self-</a:t>
            </a:r>
            <a:r>
              <a:rPr lang="en-US" b="1" dirty="0" err="1"/>
              <a:t>maximising</a:t>
            </a:r>
            <a:r>
              <a:rPr lang="en-US" b="1" dirty="0"/>
              <a:t> way</a:t>
            </a:r>
            <a:r>
              <a:rPr lang="en-US" dirty="0"/>
              <a:t>” (p.65). </a:t>
            </a:r>
            <a:endParaRPr lang="en-ZA" dirty="0"/>
          </a:p>
          <a:p>
            <a:pPr marL="0" indent="0">
              <a:buNone/>
            </a:pPr>
            <a:r>
              <a:rPr lang="en-US" sz="1800" dirty="0"/>
              <a:t>[Derry, Robbin. 2005. Care, ethics of. In: </a:t>
            </a:r>
            <a:r>
              <a:rPr lang="en-US" sz="1800" b="1" dirty="0"/>
              <a:t>The Blackwell Encyclopedia of Management. Volume II Business Ethics</a:t>
            </a:r>
            <a:r>
              <a:rPr lang="en-US" sz="1800" dirty="0"/>
              <a:t> (second edition), edited by Patricia H. </a:t>
            </a:r>
            <a:r>
              <a:rPr lang="en-US" sz="1800" dirty="0" err="1"/>
              <a:t>Wehane</a:t>
            </a:r>
            <a:r>
              <a:rPr lang="en-US" sz="1800" dirty="0"/>
              <a:t> and R. Edward Freeman. Pp. 65-68. Oxford: Blackwell.]</a:t>
            </a:r>
            <a:endParaRPr lang="en-ZA" sz="1800" dirty="0"/>
          </a:p>
          <a:p>
            <a:pPr marL="0" indent="0">
              <a:buNone/>
            </a:pPr>
            <a:endParaRPr lang="en-ZA" dirty="0"/>
          </a:p>
          <a:p>
            <a:endParaRPr lang="en-US" dirty="0"/>
          </a:p>
        </p:txBody>
      </p:sp>
    </p:spTree>
    <p:extLst>
      <p:ext uri="{BB962C8B-B14F-4D97-AF65-F5344CB8AC3E}">
        <p14:creationId xmlns:p14="http://schemas.microsoft.com/office/powerpoint/2010/main" val="3448135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8598-E5A7-1245-80A8-DE0202370236}"/>
              </a:ext>
            </a:extLst>
          </p:cNvPr>
          <p:cNvSpPr>
            <a:spLocks noGrp="1"/>
          </p:cNvSpPr>
          <p:nvPr>
            <p:ph type="title"/>
          </p:nvPr>
        </p:nvSpPr>
        <p:spPr/>
        <p:txBody>
          <a:bodyPr/>
          <a:lstStyle/>
          <a:p>
            <a:r>
              <a:rPr lang="en-US" dirty="0"/>
              <a:t>A care-filled life</a:t>
            </a:r>
          </a:p>
        </p:txBody>
      </p:sp>
      <p:sp>
        <p:nvSpPr>
          <p:cNvPr id="3" name="Content Placeholder 2">
            <a:extLst>
              <a:ext uri="{FF2B5EF4-FFF2-40B4-BE49-F238E27FC236}">
                <a16:creationId xmlns:a16="http://schemas.microsoft.com/office/drawing/2014/main" id="{7089009B-6BF6-B54D-BB76-C8D617B3356A}"/>
              </a:ext>
            </a:extLst>
          </p:cNvPr>
          <p:cNvSpPr>
            <a:spLocks noGrp="1"/>
          </p:cNvSpPr>
          <p:nvPr>
            <p:ph idx="1"/>
          </p:nvPr>
        </p:nvSpPr>
        <p:spPr/>
        <p:txBody>
          <a:bodyPr/>
          <a:lstStyle/>
          <a:p>
            <a:pPr marL="0" indent="0">
              <a:buNone/>
            </a:pPr>
            <a:r>
              <a:rPr lang="en-US" dirty="0"/>
              <a:t>“The key to living well, for all people, is to live a care-filled life, a lie in which one is well cared for by others when one needs it, cares well for oneself, and has room to provide for the caring – for other people, animals, institutions, and ideals – that gives one’s life its particular meaning” (p. 170)</a:t>
            </a:r>
          </a:p>
          <a:p>
            <a:pPr marL="0" indent="0">
              <a:buNone/>
            </a:pPr>
            <a:r>
              <a:rPr lang="en-US" sz="1800" dirty="0"/>
              <a:t>[</a:t>
            </a:r>
            <a:r>
              <a:rPr lang="en-US" sz="1800" dirty="0" err="1"/>
              <a:t>Tronto</a:t>
            </a:r>
            <a:r>
              <a:rPr lang="en-US" sz="1800" dirty="0"/>
              <a:t>, Joan C. 2013. </a:t>
            </a:r>
            <a:r>
              <a:rPr lang="en-US" sz="1800" i="1" dirty="0"/>
              <a:t>Caring democracy. Markets, equality and justice. </a:t>
            </a:r>
            <a:r>
              <a:rPr lang="en-US" sz="1800" dirty="0"/>
              <a:t>New York: New York University Press.]</a:t>
            </a:r>
          </a:p>
        </p:txBody>
      </p:sp>
    </p:spTree>
    <p:extLst>
      <p:ext uri="{BB962C8B-B14F-4D97-AF65-F5344CB8AC3E}">
        <p14:creationId xmlns:p14="http://schemas.microsoft.com/office/powerpoint/2010/main" val="862674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2B29-746D-3C46-8DE7-723480706D0D}"/>
              </a:ext>
            </a:extLst>
          </p:cNvPr>
          <p:cNvSpPr>
            <a:spLocks noGrp="1"/>
          </p:cNvSpPr>
          <p:nvPr>
            <p:ph type="title"/>
          </p:nvPr>
        </p:nvSpPr>
        <p:spPr/>
        <p:txBody>
          <a:bodyPr/>
          <a:lstStyle/>
          <a:p>
            <a:r>
              <a:rPr lang="en-US" dirty="0"/>
              <a:t>Academic citizenship</a:t>
            </a:r>
          </a:p>
        </p:txBody>
      </p:sp>
      <p:sp>
        <p:nvSpPr>
          <p:cNvPr id="3" name="Content Placeholder 2">
            <a:extLst>
              <a:ext uri="{FF2B5EF4-FFF2-40B4-BE49-F238E27FC236}">
                <a16:creationId xmlns:a16="http://schemas.microsoft.com/office/drawing/2014/main" id="{B9F0D063-A5E1-844D-B633-CF8C01F931A2}"/>
              </a:ext>
            </a:extLst>
          </p:cNvPr>
          <p:cNvSpPr>
            <a:spLocks noGrp="1"/>
          </p:cNvSpPr>
          <p:nvPr>
            <p:ph idx="1"/>
          </p:nvPr>
        </p:nvSpPr>
        <p:spPr/>
        <p:txBody>
          <a:bodyPr/>
          <a:lstStyle/>
          <a:p>
            <a:r>
              <a:rPr lang="en-GB" dirty="0"/>
              <a:t>“One response is to address the scope of academic leadership in terms of </a:t>
            </a:r>
            <a:r>
              <a:rPr lang="en-GB" b="1" dirty="0">
                <a:solidFill>
                  <a:srgbClr val="C00000"/>
                </a:solidFill>
              </a:rPr>
              <a:t>citizenship</a:t>
            </a:r>
            <a:r>
              <a:rPr lang="en-GB" dirty="0">
                <a:solidFill>
                  <a:srgbClr val="C00000"/>
                </a:solidFill>
              </a:rPr>
              <a:t>,</a:t>
            </a:r>
            <a:r>
              <a:rPr lang="en-GB" dirty="0"/>
              <a:t> as an attempt to analyse it as a bottom-up process that might become sustainable by starting from </a:t>
            </a:r>
            <a:r>
              <a:rPr lang="en-GB" b="1" dirty="0">
                <a:solidFill>
                  <a:srgbClr val="C00000"/>
                </a:solidFill>
              </a:rPr>
              <a:t>established values of collegiality and academic autonomy</a:t>
            </a:r>
            <a:r>
              <a:rPr lang="en-GB" dirty="0"/>
              <a:t>, rather than fetishizing missions, visons, shared goals and followership…The idea of citizenship enables </a:t>
            </a:r>
            <a:r>
              <a:rPr lang="en-GB" b="1" dirty="0">
                <a:solidFill>
                  <a:srgbClr val="C00000"/>
                </a:solidFill>
              </a:rPr>
              <a:t>leadership to be analysed as a social process </a:t>
            </a:r>
            <a:r>
              <a:rPr lang="en-GB" dirty="0"/>
              <a:t>in which it is considered to be relationally constructed and embedded within communities “ (p.6)</a:t>
            </a:r>
            <a:endParaRPr lang="en-ZA" dirty="0"/>
          </a:p>
          <a:p>
            <a:endParaRPr lang="en-US" dirty="0"/>
          </a:p>
        </p:txBody>
      </p:sp>
    </p:spTree>
    <p:extLst>
      <p:ext uri="{BB962C8B-B14F-4D97-AF65-F5344CB8AC3E}">
        <p14:creationId xmlns:p14="http://schemas.microsoft.com/office/powerpoint/2010/main" val="953021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D030-24D0-0243-8B8D-5456EA413E97}"/>
              </a:ext>
            </a:extLst>
          </p:cNvPr>
          <p:cNvSpPr>
            <a:spLocks noGrp="1"/>
          </p:cNvSpPr>
          <p:nvPr>
            <p:ph type="title"/>
          </p:nvPr>
        </p:nvSpPr>
        <p:spPr/>
        <p:txBody>
          <a:bodyPr/>
          <a:lstStyle/>
          <a:p>
            <a:r>
              <a:rPr lang="en-US" dirty="0"/>
              <a:t>Why is academic citizenship important?</a:t>
            </a:r>
          </a:p>
        </p:txBody>
      </p:sp>
      <p:sp>
        <p:nvSpPr>
          <p:cNvPr id="3" name="Content Placeholder 2">
            <a:extLst>
              <a:ext uri="{FF2B5EF4-FFF2-40B4-BE49-F238E27FC236}">
                <a16:creationId xmlns:a16="http://schemas.microsoft.com/office/drawing/2014/main" id="{3DD709BC-5324-904D-B21E-E48DAA606E1B}"/>
              </a:ext>
            </a:extLst>
          </p:cNvPr>
          <p:cNvSpPr>
            <a:spLocks noGrp="1"/>
          </p:cNvSpPr>
          <p:nvPr>
            <p:ph idx="1"/>
          </p:nvPr>
        </p:nvSpPr>
        <p:spPr/>
        <p:txBody>
          <a:bodyPr/>
          <a:lstStyle/>
          <a:p>
            <a:pPr marL="0" indent="0">
              <a:buNone/>
            </a:pPr>
            <a:r>
              <a:rPr lang="en-US" dirty="0"/>
              <a:t>“The future vitality of universities will likely depend on successfully characterizing citizenship in the 21</a:t>
            </a:r>
            <a:r>
              <a:rPr lang="en-US" baseline="30000" dirty="0"/>
              <a:t>st</a:t>
            </a:r>
            <a:r>
              <a:rPr lang="en-US" dirty="0"/>
              <a:t> century university, correctly diagnosing the causes of its decline, accurately determining the effects of the decline and carefully implementing steps to re-engage faculty in the life and governance of their university” (Thomson, </a:t>
            </a:r>
            <a:r>
              <a:rPr lang="en-US" dirty="0" err="1"/>
              <a:t>Constantineau</a:t>
            </a:r>
            <a:r>
              <a:rPr lang="en-US" dirty="0"/>
              <a:t> &amp; Fallis 2005: 128).</a:t>
            </a:r>
          </a:p>
        </p:txBody>
      </p:sp>
    </p:spTree>
    <p:extLst>
      <p:ext uri="{BB962C8B-B14F-4D97-AF65-F5344CB8AC3E}">
        <p14:creationId xmlns:p14="http://schemas.microsoft.com/office/powerpoint/2010/main" val="309035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AEE410-1752-B94F-BDCE-93166F7E6EB7}"/>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321B203-F6B4-4343-886D-BA6174587574}"/>
              </a:ext>
            </a:extLst>
          </p:cNvPr>
          <p:cNvSpPr txBox="1"/>
          <p:nvPr/>
        </p:nvSpPr>
        <p:spPr>
          <a:xfrm>
            <a:off x="9799320" y="960120"/>
            <a:ext cx="1965960" cy="369332"/>
          </a:xfrm>
          <a:prstGeom prst="rect">
            <a:avLst/>
          </a:prstGeom>
          <a:noFill/>
        </p:spPr>
        <p:txBody>
          <a:bodyPr wrap="square" rtlCol="0">
            <a:spAutoFit/>
          </a:bodyPr>
          <a:lstStyle/>
          <a:p>
            <a:r>
              <a:rPr lang="en-US" b="1" dirty="0">
                <a:solidFill>
                  <a:schemeClr val="bg1"/>
                </a:solidFill>
              </a:rPr>
              <a:t>26 April 2018</a:t>
            </a:r>
          </a:p>
        </p:txBody>
      </p:sp>
    </p:spTree>
    <p:extLst>
      <p:ext uri="{BB962C8B-B14F-4D97-AF65-F5344CB8AC3E}">
        <p14:creationId xmlns:p14="http://schemas.microsoft.com/office/powerpoint/2010/main" val="935961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1C52-30DA-6F4D-B2EE-271C90C8A813}"/>
              </a:ext>
            </a:extLst>
          </p:cNvPr>
          <p:cNvSpPr>
            <a:spLocks noGrp="1"/>
          </p:cNvSpPr>
          <p:nvPr>
            <p:ph type="title"/>
          </p:nvPr>
        </p:nvSpPr>
        <p:spPr/>
        <p:txBody>
          <a:bodyPr>
            <a:normAutofit fontScale="90000"/>
          </a:bodyPr>
          <a:lstStyle/>
          <a:p>
            <a:r>
              <a:rPr lang="en-US" dirty="0"/>
              <a:t>Lecturers’ definitions of academic citizenship</a:t>
            </a:r>
          </a:p>
        </p:txBody>
      </p:sp>
      <p:sp>
        <p:nvSpPr>
          <p:cNvPr id="3" name="Content Placeholder 2">
            <a:extLst>
              <a:ext uri="{FF2B5EF4-FFF2-40B4-BE49-F238E27FC236}">
                <a16:creationId xmlns:a16="http://schemas.microsoft.com/office/drawing/2014/main" id="{8ACB356F-38AA-A340-A1D7-A3B9A61B2910}"/>
              </a:ext>
            </a:extLst>
          </p:cNvPr>
          <p:cNvSpPr>
            <a:spLocks noGrp="1"/>
          </p:cNvSpPr>
          <p:nvPr>
            <p:ph idx="1"/>
          </p:nvPr>
        </p:nvSpPr>
        <p:spPr/>
        <p:txBody>
          <a:bodyPr>
            <a:normAutofit fontScale="25000" lnSpcReduction="20000"/>
          </a:bodyPr>
          <a:lstStyle/>
          <a:p>
            <a:r>
              <a:rPr lang="en-US" sz="9600" dirty="0"/>
              <a:t>‘Citizenship is about belonging to a group. A learning community is what it means most and being a member of that community’</a:t>
            </a:r>
          </a:p>
          <a:p>
            <a:r>
              <a:rPr lang="en-US" sz="9600" dirty="0"/>
              <a:t>‘Belonging to a community with a set of values, rules and objectives with an idea how it contributes to society at large’</a:t>
            </a:r>
          </a:p>
          <a:p>
            <a:r>
              <a:rPr lang="en-US" sz="9600" dirty="0"/>
              <a:t>‘Being a part of the wider academic community, contributing via scholarly activity and/or research, to the development of one’s area of knowledge and being supportive of others in the same’</a:t>
            </a:r>
          </a:p>
          <a:p>
            <a:pPr marL="0" indent="0">
              <a:buNone/>
            </a:pPr>
            <a:r>
              <a:rPr lang="en-US" sz="7200" dirty="0"/>
              <a:t>Macfarlane Bruce. 2007. Defining and rewarding academic citizenship: The implications for university promotions policy. </a:t>
            </a:r>
            <a:r>
              <a:rPr lang="en-US" sz="7200" i="1" dirty="0"/>
              <a:t>Journal  of Higher Education Policy and Management</a:t>
            </a:r>
            <a:r>
              <a:rPr lang="en-US" sz="7200" dirty="0"/>
              <a:t>, 29(3):261-273.</a:t>
            </a:r>
          </a:p>
          <a:p>
            <a:endParaRPr lang="en-US" sz="9600" dirty="0"/>
          </a:p>
          <a:p>
            <a:pPr marL="0" indent="0">
              <a:buNone/>
            </a:pPr>
            <a:endParaRPr lang="en-US" sz="9600" dirty="0"/>
          </a:p>
          <a:p>
            <a:endParaRPr lang="en-US" sz="9600" dirty="0"/>
          </a:p>
          <a:p>
            <a:endParaRPr lang="en-US" sz="9600" dirty="0"/>
          </a:p>
          <a:p>
            <a:endParaRPr lang="en-US" dirty="0"/>
          </a:p>
          <a:p>
            <a:endParaRPr lang="en-US" dirty="0"/>
          </a:p>
          <a:p>
            <a:endParaRPr lang="en-US" dirty="0"/>
          </a:p>
        </p:txBody>
      </p:sp>
    </p:spTree>
    <p:extLst>
      <p:ext uri="{BB962C8B-B14F-4D97-AF65-F5344CB8AC3E}">
        <p14:creationId xmlns:p14="http://schemas.microsoft.com/office/powerpoint/2010/main" val="1761007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B18E9-F64F-F14A-853B-C1C01A741681}"/>
              </a:ext>
            </a:extLst>
          </p:cNvPr>
          <p:cNvSpPr>
            <a:spLocks noGrp="1"/>
          </p:cNvSpPr>
          <p:nvPr>
            <p:ph type="title"/>
          </p:nvPr>
        </p:nvSpPr>
        <p:spPr>
          <a:xfrm>
            <a:off x="1295402" y="982132"/>
            <a:ext cx="9601196" cy="806911"/>
          </a:xfrm>
        </p:spPr>
        <p:txBody>
          <a:bodyPr/>
          <a:lstStyle/>
          <a:p>
            <a:r>
              <a:rPr lang="en-US" dirty="0"/>
              <a:t>Elements of academic citizenship</a:t>
            </a:r>
          </a:p>
        </p:txBody>
      </p:sp>
      <p:graphicFrame>
        <p:nvGraphicFramePr>
          <p:cNvPr id="8" name="Table 7">
            <a:extLst>
              <a:ext uri="{FF2B5EF4-FFF2-40B4-BE49-F238E27FC236}">
                <a16:creationId xmlns:a16="http://schemas.microsoft.com/office/drawing/2014/main" id="{509B3DEE-32C5-2E4C-9D30-A9B2A72D0549}"/>
              </a:ext>
            </a:extLst>
          </p:cNvPr>
          <p:cNvGraphicFramePr>
            <a:graphicFrameLocks noGrp="1"/>
          </p:cNvGraphicFramePr>
          <p:nvPr>
            <p:extLst>
              <p:ext uri="{D42A27DB-BD31-4B8C-83A1-F6EECF244321}">
                <p14:modId xmlns:p14="http://schemas.microsoft.com/office/powerpoint/2010/main" val="3474421777"/>
              </p:ext>
            </p:extLst>
          </p:nvPr>
        </p:nvGraphicFramePr>
        <p:xfrm>
          <a:off x="2032000" y="2743338"/>
          <a:ext cx="8128000" cy="2743200"/>
        </p:xfrm>
        <a:graphic>
          <a:graphicData uri="http://schemas.openxmlformats.org/drawingml/2006/table">
            <a:tbl>
              <a:tblPr firstRow="1" bandRow="1">
                <a:tableStyleId>{616DA210-FB5B-4158-B5E0-FEB733F419BA}</a:tableStyleId>
              </a:tblPr>
              <a:tblGrid>
                <a:gridCol w="4064000">
                  <a:extLst>
                    <a:ext uri="{9D8B030D-6E8A-4147-A177-3AD203B41FA5}">
                      <a16:colId xmlns:a16="http://schemas.microsoft.com/office/drawing/2014/main" val="2952203558"/>
                    </a:ext>
                  </a:extLst>
                </a:gridCol>
                <a:gridCol w="4064000">
                  <a:extLst>
                    <a:ext uri="{9D8B030D-6E8A-4147-A177-3AD203B41FA5}">
                      <a16:colId xmlns:a16="http://schemas.microsoft.com/office/drawing/2014/main" val="2968037140"/>
                    </a:ext>
                  </a:extLst>
                </a:gridCol>
              </a:tblGrid>
              <a:tr h="370840">
                <a:tc>
                  <a:txBody>
                    <a:bodyPr/>
                    <a:lstStyle/>
                    <a:p>
                      <a:r>
                        <a:rPr lang="en-US" dirty="0"/>
                        <a:t>Political literacy</a:t>
                      </a:r>
                    </a:p>
                  </a:txBody>
                  <a:tcPr/>
                </a:tc>
                <a:tc>
                  <a:txBody>
                    <a:bodyPr/>
                    <a:lstStyle/>
                    <a:p>
                      <a:r>
                        <a:rPr lang="en-US" dirty="0"/>
                        <a:t>Participating in decision-making processes at all levels within the university and respecting due process</a:t>
                      </a:r>
                    </a:p>
                  </a:txBody>
                  <a:tcPr/>
                </a:tc>
                <a:extLst>
                  <a:ext uri="{0D108BD9-81ED-4DB2-BD59-A6C34878D82A}">
                    <a16:rowId xmlns:a16="http://schemas.microsoft.com/office/drawing/2014/main" val="3786342719"/>
                  </a:ext>
                </a:extLst>
              </a:tr>
              <a:tr h="370840">
                <a:tc>
                  <a:txBody>
                    <a:bodyPr/>
                    <a:lstStyle/>
                    <a:p>
                      <a:r>
                        <a:rPr lang="en-US" dirty="0"/>
                        <a:t>Community involvement</a:t>
                      </a:r>
                    </a:p>
                  </a:txBody>
                  <a:tcPr/>
                </a:tc>
                <a:tc>
                  <a:txBody>
                    <a:bodyPr/>
                    <a:lstStyle/>
                    <a:p>
                      <a:r>
                        <a:rPr lang="en-US" dirty="0"/>
                        <a:t>With the unit, department, faculty, discipline-based community, local community, government and wider society</a:t>
                      </a:r>
                    </a:p>
                  </a:txBody>
                  <a:tcPr/>
                </a:tc>
                <a:extLst>
                  <a:ext uri="{0D108BD9-81ED-4DB2-BD59-A6C34878D82A}">
                    <a16:rowId xmlns:a16="http://schemas.microsoft.com/office/drawing/2014/main" val="1470925757"/>
                  </a:ext>
                </a:extLst>
              </a:tr>
              <a:tr h="370840">
                <a:tc>
                  <a:txBody>
                    <a:bodyPr/>
                    <a:lstStyle/>
                    <a:p>
                      <a:r>
                        <a:rPr lang="en-US" dirty="0"/>
                        <a:t>Social and moral responsibility</a:t>
                      </a:r>
                    </a:p>
                  </a:txBody>
                  <a:tcPr/>
                </a:tc>
                <a:tc>
                  <a:txBody>
                    <a:bodyPr/>
                    <a:lstStyle/>
                    <a:p>
                      <a:r>
                        <a:rPr lang="en-US" dirty="0"/>
                        <a:t>Nurturing students, supporting colleagues, developing and defending knowledge, communicating with the public</a:t>
                      </a:r>
                    </a:p>
                  </a:txBody>
                  <a:tcPr/>
                </a:tc>
                <a:extLst>
                  <a:ext uri="{0D108BD9-81ED-4DB2-BD59-A6C34878D82A}">
                    <a16:rowId xmlns:a16="http://schemas.microsoft.com/office/drawing/2014/main" val="226927319"/>
                  </a:ext>
                </a:extLst>
              </a:tr>
            </a:tbl>
          </a:graphicData>
        </a:graphic>
      </p:graphicFrame>
      <p:sp>
        <p:nvSpPr>
          <p:cNvPr id="9" name="Content Placeholder 8">
            <a:extLst>
              <a:ext uri="{FF2B5EF4-FFF2-40B4-BE49-F238E27FC236}">
                <a16:creationId xmlns:a16="http://schemas.microsoft.com/office/drawing/2014/main" id="{9DD14592-BC97-C24E-A6C2-DC8ADD35E5CB}"/>
              </a:ext>
            </a:extLst>
          </p:cNvPr>
          <p:cNvSpPr>
            <a:spLocks noGrp="1"/>
          </p:cNvSpPr>
          <p:nvPr>
            <p:ph idx="1"/>
          </p:nvPr>
        </p:nvSpPr>
        <p:spPr>
          <a:xfrm>
            <a:off x="1034321" y="2053652"/>
            <a:ext cx="9862275" cy="4002374"/>
          </a:xfrm>
        </p:spPr>
        <p:txBody>
          <a:bodyPr/>
          <a:lstStyle/>
          <a:p>
            <a:pPr marL="0" indent="0">
              <a:buNone/>
            </a:pPr>
            <a:endParaRPr lang="en-US" dirty="0"/>
          </a:p>
        </p:txBody>
      </p:sp>
      <p:sp>
        <p:nvSpPr>
          <p:cNvPr id="10" name="TextBox 9">
            <a:extLst>
              <a:ext uri="{FF2B5EF4-FFF2-40B4-BE49-F238E27FC236}">
                <a16:creationId xmlns:a16="http://schemas.microsoft.com/office/drawing/2014/main" id="{0957DC9C-990D-D94E-AF8E-0CC967221913}"/>
              </a:ext>
            </a:extLst>
          </p:cNvPr>
          <p:cNvSpPr txBox="1"/>
          <p:nvPr/>
        </p:nvSpPr>
        <p:spPr>
          <a:xfrm>
            <a:off x="779488" y="5681272"/>
            <a:ext cx="10117107" cy="646331"/>
          </a:xfrm>
          <a:prstGeom prst="rect">
            <a:avLst/>
          </a:prstGeom>
          <a:noFill/>
        </p:spPr>
        <p:txBody>
          <a:bodyPr wrap="square" rtlCol="0">
            <a:spAutoFit/>
          </a:bodyPr>
          <a:lstStyle/>
          <a:p>
            <a:r>
              <a:rPr lang="en-US" dirty="0"/>
              <a:t>Macfarlane, Bruce. 2005. The disengaged academic: the retreat from citizenship. </a:t>
            </a:r>
            <a:r>
              <a:rPr lang="en-US" i="1" dirty="0"/>
              <a:t>Higher Education Quarterly, </a:t>
            </a:r>
            <a:r>
              <a:rPr lang="en-US" dirty="0"/>
              <a:t>59(4): 296-312.</a:t>
            </a:r>
          </a:p>
        </p:txBody>
      </p:sp>
    </p:spTree>
    <p:extLst>
      <p:ext uri="{BB962C8B-B14F-4D97-AF65-F5344CB8AC3E}">
        <p14:creationId xmlns:p14="http://schemas.microsoft.com/office/powerpoint/2010/main" val="57908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7078-7B75-CA40-87FC-0C844636D054}"/>
              </a:ext>
            </a:extLst>
          </p:cNvPr>
          <p:cNvSpPr>
            <a:spLocks noGrp="1"/>
          </p:cNvSpPr>
          <p:nvPr>
            <p:ph type="title"/>
          </p:nvPr>
        </p:nvSpPr>
        <p:spPr/>
        <p:txBody>
          <a:bodyPr/>
          <a:lstStyle/>
          <a:p>
            <a:r>
              <a:rPr lang="en-US" dirty="0"/>
              <a:t>Implications of academic citizenship</a:t>
            </a:r>
          </a:p>
        </p:txBody>
      </p:sp>
      <p:sp>
        <p:nvSpPr>
          <p:cNvPr id="3" name="Content Placeholder 2">
            <a:extLst>
              <a:ext uri="{FF2B5EF4-FFF2-40B4-BE49-F238E27FC236}">
                <a16:creationId xmlns:a16="http://schemas.microsoft.com/office/drawing/2014/main" id="{AB256BB6-3B19-5A47-9352-87DB344A248F}"/>
              </a:ext>
            </a:extLst>
          </p:cNvPr>
          <p:cNvSpPr>
            <a:spLocks noGrp="1"/>
          </p:cNvSpPr>
          <p:nvPr>
            <p:ph idx="1"/>
          </p:nvPr>
        </p:nvSpPr>
        <p:spPr/>
        <p:txBody>
          <a:bodyPr>
            <a:normAutofit fontScale="92500" lnSpcReduction="20000"/>
          </a:bodyPr>
          <a:lstStyle/>
          <a:p>
            <a:r>
              <a:rPr lang="en-US" dirty="0"/>
              <a:t>“Staying up to date, supporting students, supporting the organization and sharing expertise in the wider sense within and outside the university’</a:t>
            </a:r>
          </a:p>
          <a:p>
            <a:r>
              <a:rPr lang="en-US" dirty="0"/>
              <a:t>Academic citizenship implies being part of a community which is supportive of students, colleagues and stakeholders’</a:t>
            </a:r>
          </a:p>
          <a:p>
            <a:r>
              <a:rPr lang="en-US" dirty="0"/>
              <a:t>‘It means doing your bit as an academic. There is limited money in the academic world and things would fall flat otherwise’</a:t>
            </a:r>
          </a:p>
          <a:p>
            <a:endParaRPr lang="en-US" dirty="0"/>
          </a:p>
          <a:p>
            <a:pPr marL="0" indent="0">
              <a:buNone/>
            </a:pPr>
            <a:r>
              <a:rPr lang="en-US" sz="1900" dirty="0"/>
              <a:t>Macfarlane Bruce. 2007. Defining and rewarding academic citizenship: The implications for university promotions policy. </a:t>
            </a:r>
            <a:r>
              <a:rPr lang="en-US" sz="1900" i="1" dirty="0"/>
              <a:t>Journal  of Higher Education Policy and Management</a:t>
            </a:r>
            <a:r>
              <a:rPr lang="en-US" sz="1900" dirty="0"/>
              <a:t>, 29(3):261-273.</a:t>
            </a:r>
          </a:p>
          <a:p>
            <a:pPr marL="0" indent="0">
              <a:buNone/>
            </a:pPr>
            <a:endParaRPr lang="en-US" dirty="0"/>
          </a:p>
          <a:p>
            <a:endParaRPr lang="en-US" dirty="0"/>
          </a:p>
        </p:txBody>
      </p:sp>
    </p:spTree>
    <p:extLst>
      <p:ext uri="{BB962C8B-B14F-4D97-AF65-F5344CB8AC3E}">
        <p14:creationId xmlns:p14="http://schemas.microsoft.com/office/powerpoint/2010/main" val="3253418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7C72B-FF2E-C346-9678-5C7CDB62C1B7}"/>
              </a:ext>
            </a:extLst>
          </p:cNvPr>
          <p:cNvSpPr>
            <a:spLocks noGrp="1"/>
          </p:cNvSpPr>
          <p:nvPr>
            <p:ph type="title"/>
          </p:nvPr>
        </p:nvSpPr>
        <p:spPr/>
        <p:txBody>
          <a:bodyPr/>
          <a:lstStyle/>
          <a:p>
            <a:r>
              <a:rPr lang="en-US" dirty="0"/>
              <a:t>The imperative</a:t>
            </a:r>
          </a:p>
        </p:txBody>
      </p:sp>
      <p:sp>
        <p:nvSpPr>
          <p:cNvPr id="3" name="Content Placeholder 2">
            <a:extLst>
              <a:ext uri="{FF2B5EF4-FFF2-40B4-BE49-F238E27FC236}">
                <a16:creationId xmlns:a16="http://schemas.microsoft.com/office/drawing/2014/main" id="{907529B2-C358-CF4C-BC01-774967AA1B0E}"/>
              </a:ext>
            </a:extLst>
          </p:cNvPr>
          <p:cNvSpPr>
            <a:spLocks noGrp="1"/>
          </p:cNvSpPr>
          <p:nvPr>
            <p:ph idx="1"/>
          </p:nvPr>
        </p:nvSpPr>
        <p:spPr/>
        <p:txBody>
          <a:bodyPr>
            <a:normAutofit fontScale="92500" lnSpcReduction="10000"/>
          </a:bodyPr>
          <a:lstStyle/>
          <a:p>
            <a:pPr marL="0" indent="0">
              <a:buNone/>
            </a:pPr>
            <a:r>
              <a:rPr lang="en-US" dirty="0"/>
              <a:t>“Academic leaders’ are needed at all levels to restore some balance to the power structures in higher education and to facilitate the contribution of academics to effective policy and strategy.  Their role would include protection of the integrity of academic work against the excesses of efficiency driven reforms.  This extended role for academics could be conceptualized within a ‘fifth scholarship’ that explicitly focuses on professional academic leadership”</a:t>
            </a:r>
          </a:p>
          <a:p>
            <a:pPr marL="0" indent="0">
              <a:buNone/>
            </a:pPr>
            <a:endParaRPr lang="en-US" dirty="0"/>
          </a:p>
          <a:p>
            <a:pPr marL="0" indent="0">
              <a:buNone/>
            </a:pPr>
            <a:r>
              <a:rPr lang="en-US" sz="1900" dirty="0"/>
              <a:t>[Kenny, John Daniel (2009) Managing a modern university: is it time for a rethink? </a:t>
            </a:r>
            <a:r>
              <a:rPr lang="en-US" sz="1900" i="1" dirty="0"/>
              <a:t>Higher Education Research &amp; Development, </a:t>
            </a:r>
            <a:r>
              <a:rPr lang="en-US" sz="1900" dirty="0"/>
              <a:t>28:6, 629-642.]</a:t>
            </a:r>
          </a:p>
          <a:p>
            <a:pPr marL="0" indent="0">
              <a:buNone/>
            </a:pPr>
            <a:endParaRPr lang="en-ZA" dirty="0"/>
          </a:p>
          <a:p>
            <a:endParaRPr lang="en-US" dirty="0"/>
          </a:p>
        </p:txBody>
      </p:sp>
    </p:spTree>
    <p:extLst>
      <p:ext uri="{BB962C8B-B14F-4D97-AF65-F5344CB8AC3E}">
        <p14:creationId xmlns:p14="http://schemas.microsoft.com/office/powerpoint/2010/main" val="3930058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574E520-F655-A74C-9504-18861AAACCD8}"/>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riangle 3">
            <a:extLst>
              <a:ext uri="{FF2B5EF4-FFF2-40B4-BE49-F238E27FC236}">
                <a16:creationId xmlns:a16="http://schemas.microsoft.com/office/drawing/2014/main" id="{B35D96FA-4B36-4945-B591-0EBF81A080CF}"/>
              </a:ext>
            </a:extLst>
          </p:cNvPr>
          <p:cNvSpPr/>
          <p:nvPr/>
        </p:nvSpPr>
        <p:spPr>
          <a:xfrm>
            <a:off x="2925580" y="1154243"/>
            <a:ext cx="6340839" cy="3747541"/>
          </a:xfrm>
          <a:prstGeom prst="triangl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rPr>
              <a:t>Countering care-</a:t>
            </a:r>
            <a:r>
              <a:rPr lang="en-US" sz="4000" dirty="0" err="1">
                <a:solidFill>
                  <a:srgbClr val="C00000"/>
                </a:solidFill>
              </a:rPr>
              <a:t>lessness</a:t>
            </a:r>
            <a:endParaRPr lang="en-US" sz="4000" dirty="0">
              <a:solidFill>
                <a:srgbClr val="C00000"/>
              </a:solidFill>
            </a:endParaRPr>
          </a:p>
        </p:txBody>
      </p:sp>
    </p:spTree>
    <p:extLst>
      <p:ext uri="{BB962C8B-B14F-4D97-AF65-F5344CB8AC3E}">
        <p14:creationId xmlns:p14="http://schemas.microsoft.com/office/powerpoint/2010/main" val="1912738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796D-E4E5-8F41-AE14-26327A98E2C1}"/>
              </a:ext>
            </a:extLst>
          </p:cNvPr>
          <p:cNvSpPr>
            <a:spLocks noGrp="1"/>
          </p:cNvSpPr>
          <p:nvPr>
            <p:ph type="title"/>
          </p:nvPr>
        </p:nvSpPr>
        <p:spPr/>
        <p:txBody>
          <a:bodyPr/>
          <a:lstStyle/>
          <a:p>
            <a:r>
              <a:rPr lang="en-US" dirty="0"/>
              <a:t>In conclusion:</a:t>
            </a:r>
          </a:p>
        </p:txBody>
      </p:sp>
      <p:sp>
        <p:nvSpPr>
          <p:cNvPr id="3" name="Content Placeholder 2">
            <a:extLst>
              <a:ext uri="{FF2B5EF4-FFF2-40B4-BE49-F238E27FC236}">
                <a16:creationId xmlns:a16="http://schemas.microsoft.com/office/drawing/2014/main" id="{06F8BE15-D46D-8B4E-9474-0ACD98E31FD2}"/>
              </a:ext>
            </a:extLst>
          </p:cNvPr>
          <p:cNvSpPr>
            <a:spLocks noGrp="1"/>
          </p:cNvSpPr>
          <p:nvPr>
            <p:ph sz="half" idx="1"/>
          </p:nvPr>
        </p:nvSpPr>
        <p:spPr/>
        <p:txBody>
          <a:bodyPr/>
          <a:lstStyle/>
          <a:p>
            <a:pPr marL="0" indent="0">
              <a:buNone/>
            </a:pPr>
            <a:r>
              <a:rPr lang="en-ZA" sz="2800" dirty="0"/>
              <a:t>Never doubt that a small group of thoughtful, concerned citizens can change the world. Indeed it is the only thing that ever has. —Margaret Mead</a:t>
            </a:r>
          </a:p>
          <a:p>
            <a:pPr marL="0" indent="0">
              <a:buNone/>
            </a:pPr>
            <a:r>
              <a:rPr lang="en-ZA" sz="2800" b="1" dirty="0"/>
              <a:t>Thank you – </a:t>
            </a:r>
            <a:r>
              <a:rPr lang="en-ZA" sz="2800" b="1" dirty="0" err="1"/>
              <a:t>Dankie</a:t>
            </a:r>
            <a:r>
              <a:rPr lang="en-ZA" sz="2800" b="1" dirty="0"/>
              <a:t> - </a:t>
            </a:r>
            <a:r>
              <a:rPr lang="en-ZA" sz="2800" b="1" dirty="0" err="1"/>
              <a:t>Enkosi</a:t>
            </a:r>
            <a:endParaRPr lang="en-ZA" sz="2800" b="1" dirty="0"/>
          </a:p>
          <a:p>
            <a:endParaRPr lang="en-US" dirty="0"/>
          </a:p>
        </p:txBody>
      </p:sp>
      <p:pic>
        <p:nvPicPr>
          <p:cNvPr id="5" name="Content Placeholder 4">
            <a:extLst>
              <a:ext uri="{FF2B5EF4-FFF2-40B4-BE49-F238E27FC236}">
                <a16:creationId xmlns:a16="http://schemas.microsoft.com/office/drawing/2014/main" id="{97D4B728-ABA4-3540-A8FF-6507C1899B20}"/>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81725" y="2285999"/>
            <a:ext cx="4718050" cy="3530703"/>
          </a:xfrm>
          <a:prstGeom prst="rect">
            <a:avLst/>
          </a:prstGeom>
        </p:spPr>
      </p:pic>
    </p:spTree>
    <p:extLst>
      <p:ext uri="{BB962C8B-B14F-4D97-AF65-F5344CB8AC3E}">
        <p14:creationId xmlns:p14="http://schemas.microsoft.com/office/powerpoint/2010/main" val="265601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F3084F-1267-F64A-8009-761730534121}"/>
              </a:ext>
            </a:extLst>
          </p:cNvPr>
          <p:cNvPicPr>
            <a:picLocks noChangeAspect="1"/>
          </p:cNvPicPr>
          <p:nvPr/>
        </p:nvPicPr>
        <p:blipFill>
          <a:blip r:embed="rId3"/>
          <a:stretch>
            <a:fillRect/>
          </a:stretch>
        </p:blipFill>
        <p:spPr>
          <a:xfrm>
            <a:off x="568960" y="463550"/>
            <a:ext cx="8890000" cy="5930900"/>
          </a:xfrm>
          <a:prstGeom prst="rect">
            <a:avLst/>
          </a:prstGeom>
        </p:spPr>
      </p:pic>
      <p:sp>
        <p:nvSpPr>
          <p:cNvPr id="3" name="TextBox 2">
            <a:extLst>
              <a:ext uri="{FF2B5EF4-FFF2-40B4-BE49-F238E27FC236}">
                <a16:creationId xmlns:a16="http://schemas.microsoft.com/office/drawing/2014/main" id="{ED338C08-9115-8344-BDCA-5CA6EF865C75}"/>
              </a:ext>
            </a:extLst>
          </p:cNvPr>
          <p:cNvSpPr txBox="1"/>
          <p:nvPr/>
        </p:nvSpPr>
        <p:spPr>
          <a:xfrm>
            <a:off x="9707880" y="3657600"/>
            <a:ext cx="1478280" cy="369332"/>
          </a:xfrm>
          <a:prstGeom prst="rect">
            <a:avLst/>
          </a:prstGeom>
          <a:noFill/>
        </p:spPr>
        <p:txBody>
          <a:bodyPr wrap="square" rtlCol="0">
            <a:spAutoFit/>
          </a:bodyPr>
          <a:lstStyle/>
          <a:p>
            <a:r>
              <a:rPr lang="en-US" dirty="0"/>
              <a:t>27 July 2018</a:t>
            </a:r>
          </a:p>
        </p:txBody>
      </p:sp>
    </p:spTree>
    <p:extLst>
      <p:ext uri="{BB962C8B-B14F-4D97-AF65-F5344CB8AC3E}">
        <p14:creationId xmlns:p14="http://schemas.microsoft.com/office/powerpoint/2010/main" val="273330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C454-D58D-4E46-B040-AA9684826993}"/>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CE288EAD-6A07-944E-968B-BC2544484ADA}"/>
              </a:ext>
            </a:extLst>
          </p:cNvPr>
          <p:cNvSpPr>
            <a:spLocks noGrp="1"/>
          </p:cNvSpPr>
          <p:nvPr>
            <p:ph idx="1"/>
          </p:nvPr>
        </p:nvSpPr>
        <p:spPr/>
        <p:txBody>
          <a:bodyPr>
            <a:normAutofit lnSpcReduction="10000"/>
          </a:bodyPr>
          <a:lstStyle/>
          <a:p>
            <a:pPr marL="0" indent="0">
              <a:buNone/>
            </a:pPr>
            <a:r>
              <a:rPr lang="en-ZA" dirty="0"/>
              <a:t>“Its [the university’s] fundamental fault and flaw is this. It placed the burden of history on Prof </a:t>
            </a:r>
            <a:r>
              <a:rPr lang="en-ZA" dirty="0" err="1"/>
              <a:t>Mayosi</a:t>
            </a:r>
            <a:r>
              <a:rPr lang="en-ZA" dirty="0"/>
              <a:t> and offered him inadequate support. He had to carry the burden of history that was not of his making, he had to interface the very forces that challenged the status quo which, he, as his scientific work suggests, was inclined to support. …The real tragedy is the failure of the university to accept its own burden of history and this is the pathos which carries the name of Prof Bongani </a:t>
            </a:r>
            <a:r>
              <a:rPr lang="en-ZA" dirty="0" err="1"/>
              <a:t>Mayosi</a:t>
            </a:r>
            <a:r>
              <a:rPr lang="en-ZA" dirty="0"/>
              <a:t>” </a:t>
            </a:r>
          </a:p>
          <a:p>
            <a:pPr marL="0" indent="0">
              <a:buNone/>
            </a:pPr>
            <a:r>
              <a:rPr lang="en-ZA" sz="1800" dirty="0"/>
              <a:t>[L. </a:t>
            </a:r>
            <a:r>
              <a:rPr lang="en-ZA" sz="1800" dirty="0" err="1"/>
              <a:t>Thaver</a:t>
            </a:r>
            <a:r>
              <a:rPr lang="en-ZA" sz="1800" dirty="0"/>
              <a:t> &amp; B. </a:t>
            </a:r>
            <a:r>
              <a:rPr lang="en-ZA" sz="1800" dirty="0" err="1"/>
              <a:t>Thaver</a:t>
            </a:r>
            <a:r>
              <a:rPr lang="en-ZA" sz="1800" dirty="0"/>
              <a:t>. 2018. Reflections on the passing of Prof Bongani </a:t>
            </a:r>
            <a:r>
              <a:rPr lang="en-ZA" sz="1800" dirty="0" err="1"/>
              <a:t>Mayosi</a:t>
            </a:r>
            <a:r>
              <a:rPr lang="en-ZA" sz="1800" dirty="0"/>
              <a:t>: universities and the burden of history. </a:t>
            </a:r>
            <a:r>
              <a:rPr lang="en-ZA" sz="1800" i="1" dirty="0"/>
              <a:t>SAJHE</a:t>
            </a:r>
            <a:r>
              <a:rPr lang="en-ZA" sz="1800" dirty="0"/>
              <a:t> 32(5):15-18] </a:t>
            </a:r>
          </a:p>
          <a:p>
            <a:endParaRPr lang="en-US" dirty="0"/>
          </a:p>
        </p:txBody>
      </p:sp>
    </p:spTree>
    <p:extLst>
      <p:ext uri="{BB962C8B-B14F-4D97-AF65-F5344CB8AC3E}">
        <p14:creationId xmlns:p14="http://schemas.microsoft.com/office/powerpoint/2010/main" val="276111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6574-9989-0F4C-950C-B398F9B73F38}"/>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AEC02AAC-9034-E740-8931-B922EF080FA3}"/>
              </a:ext>
            </a:extLst>
          </p:cNvPr>
          <p:cNvSpPr>
            <a:spLocks noGrp="1"/>
          </p:cNvSpPr>
          <p:nvPr>
            <p:ph idx="1"/>
          </p:nvPr>
        </p:nvSpPr>
        <p:spPr/>
        <p:txBody>
          <a:bodyPr/>
          <a:lstStyle/>
          <a:p>
            <a:pPr marL="0" indent="0">
              <a:buNone/>
            </a:pPr>
            <a:r>
              <a:rPr lang="en-ZA" dirty="0"/>
              <a:t>“What kind of conditions within an institution makes it necessary that we place our best and brightest into these crucibles of intense pressure at the interface of power because there is a need to struggle on all fronts, including within the corridors of power?”</a:t>
            </a:r>
          </a:p>
          <a:p>
            <a:pPr marL="0" indent="0">
              <a:buNone/>
            </a:pPr>
            <a:r>
              <a:rPr lang="en-ZA" sz="1800" dirty="0"/>
              <a:t>[</a:t>
            </a:r>
            <a:r>
              <a:rPr lang="en-ZA" sz="1800" dirty="0" err="1"/>
              <a:t>Cairncross</a:t>
            </a:r>
            <a:r>
              <a:rPr lang="en-ZA" sz="1800" dirty="0"/>
              <a:t>, Lydia. 2018. Thoughts on the death of Professor Bongani </a:t>
            </a:r>
            <a:r>
              <a:rPr lang="en-ZA" sz="1800" dirty="0" err="1"/>
              <a:t>Mayosi</a:t>
            </a:r>
            <a:r>
              <a:rPr lang="en-ZA" sz="1800" dirty="0"/>
              <a:t>. </a:t>
            </a:r>
            <a:r>
              <a:rPr lang="en-ZA" sz="1800" i="1" dirty="0"/>
              <a:t>Daily Maverick</a:t>
            </a:r>
            <a:r>
              <a:rPr lang="en-ZA" sz="1800" dirty="0"/>
              <a:t>, online 21 July 2018] </a:t>
            </a:r>
          </a:p>
          <a:p>
            <a:endParaRPr lang="en-US" dirty="0"/>
          </a:p>
        </p:txBody>
      </p:sp>
    </p:spTree>
    <p:extLst>
      <p:ext uri="{BB962C8B-B14F-4D97-AF65-F5344CB8AC3E}">
        <p14:creationId xmlns:p14="http://schemas.microsoft.com/office/powerpoint/2010/main" val="180060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2886E9-13B0-0F47-9DD1-DAB964A19A09}"/>
              </a:ext>
            </a:extLst>
          </p:cNvPr>
          <p:cNvPicPr>
            <a:picLocks noChangeAspect="1"/>
          </p:cNvPicPr>
          <p:nvPr/>
        </p:nvPicPr>
        <p:blipFill>
          <a:blip r:embed="rId2"/>
          <a:stretch>
            <a:fillRect/>
          </a:stretch>
        </p:blipFill>
        <p:spPr>
          <a:xfrm>
            <a:off x="340947" y="0"/>
            <a:ext cx="7822025" cy="6858000"/>
          </a:xfrm>
          <a:prstGeom prst="rect">
            <a:avLst/>
          </a:prstGeom>
        </p:spPr>
      </p:pic>
      <p:sp>
        <p:nvSpPr>
          <p:cNvPr id="4" name="TextBox 3">
            <a:extLst>
              <a:ext uri="{FF2B5EF4-FFF2-40B4-BE49-F238E27FC236}">
                <a16:creationId xmlns:a16="http://schemas.microsoft.com/office/drawing/2014/main" id="{13A52806-7BCB-104D-A4A5-2565C9C63C35}"/>
              </a:ext>
            </a:extLst>
          </p:cNvPr>
          <p:cNvSpPr txBox="1"/>
          <p:nvPr/>
        </p:nvSpPr>
        <p:spPr>
          <a:xfrm>
            <a:off x="8473440" y="3337560"/>
            <a:ext cx="2011680" cy="369332"/>
          </a:xfrm>
          <a:prstGeom prst="rect">
            <a:avLst/>
          </a:prstGeom>
          <a:noFill/>
        </p:spPr>
        <p:txBody>
          <a:bodyPr wrap="square" rtlCol="0">
            <a:spAutoFit/>
          </a:bodyPr>
          <a:lstStyle/>
          <a:p>
            <a:r>
              <a:rPr lang="en-US" dirty="0"/>
              <a:t>26August 2018</a:t>
            </a:r>
          </a:p>
        </p:txBody>
      </p:sp>
    </p:spTree>
    <p:extLst>
      <p:ext uri="{BB962C8B-B14F-4D97-AF65-F5344CB8AC3E}">
        <p14:creationId xmlns:p14="http://schemas.microsoft.com/office/powerpoint/2010/main" val="242390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6E08B5-DE56-1640-9FED-FDE747880BB3}"/>
              </a:ext>
            </a:extLst>
          </p:cNvPr>
          <p:cNvPicPr>
            <a:picLocks noChangeAspect="1"/>
          </p:cNvPicPr>
          <p:nvPr/>
        </p:nvPicPr>
        <p:blipFill>
          <a:blip r:embed="rId2"/>
          <a:stretch>
            <a:fillRect/>
          </a:stretch>
        </p:blipFill>
        <p:spPr>
          <a:xfrm>
            <a:off x="1308229" y="0"/>
            <a:ext cx="9575541" cy="6858000"/>
          </a:xfrm>
          <a:prstGeom prst="rect">
            <a:avLst/>
          </a:prstGeom>
        </p:spPr>
      </p:pic>
    </p:spTree>
    <p:extLst>
      <p:ext uri="{BB962C8B-B14F-4D97-AF65-F5344CB8AC3E}">
        <p14:creationId xmlns:p14="http://schemas.microsoft.com/office/powerpoint/2010/main" val="149810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2837D-86B4-6D40-B82D-3A3A3EBDB1E0}"/>
              </a:ext>
            </a:extLst>
          </p:cNvPr>
          <p:cNvSpPr>
            <a:spLocks noGrp="1"/>
          </p:cNvSpPr>
          <p:nvPr>
            <p:ph type="title"/>
          </p:nvPr>
        </p:nvSpPr>
        <p:spPr/>
        <p:txBody>
          <a:bodyPr/>
          <a:lstStyle/>
          <a:p>
            <a:pPr algn="l"/>
            <a:r>
              <a:rPr lang="en-US" dirty="0"/>
              <a:t>The toxic university?</a:t>
            </a:r>
          </a:p>
        </p:txBody>
      </p:sp>
      <p:sp>
        <p:nvSpPr>
          <p:cNvPr id="3" name="Content Placeholder 2">
            <a:extLst>
              <a:ext uri="{FF2B5EF4-FFF2-40B4-BE49-F238E27FC236}">
                <a16:creationId xmlns:a16="http://schemas.microsoft.com/office/drawing/2014/main" id="{ECD83124-8F97-E549-B192-0CDAECC26B0C}"/>
              </a:ext>
            </a:extLst>
          </p:cNvPr>
          <p:cNvSpPr>
            <a:spLocks noGrp="1"/>
          </p:cNvSpPr>
          <p:nvPr>
            <p:ph sz="half" idx="1"/>
          </p:nvPr>
        </p:nvSpPr>
        <p:spPr/>
        <p:txBody>
          <a:bodyPr/>
          <a:lstStyle/>
          <a:p>
            <a:pPr marL="0" indent="0">
              <a:buNone/>
            </a:pPr>
            <a:r>
              <a:rPr lang="en-ZA" dirty="0"/>
              <a:t>“This is the elephant in the room, i.e. the toxic cultures that pervade our institutions and are responsible for the human, social and cultural fall-out for which we continue to pay for in social alienation” </a:t>
            </a:r>
            <a:r>
              <a:rPr lang="en-ZA" sz="1800" dirty="0"/>
              <a:t>(</a:t>
            </a:r>
            <a:r>
              <a:rPr lang="en-ZA" sz="1800" dirty="0" err="1"/>
              <a:t>Thaver</a:t>
            </a:r>
            <a:r>
              <a:rPr lang="en-ZA" sz="1800" dirty="0"/>
              <a:t> &amp; </a:t>
            </a:r>
            <a:r>
              <a:rPr lang="en-ZA" sz="1800" dirty="0" err="1"/>
              <a:t>Thaver</a:t>
            </a:r>
            <a:r>
              <a:rPr lang="en-ZA" sz="1800" dirty="0"/>
              <a:t> 2018:17). </a:t>
            </a:r>
          </a:p>
          <a:p>
            <a:endParaRPr lang="en-US" dirty="0"/>
          </a:p>
        </p:txBody>
      </p:sp>
      <p:pic>
        <p:nvPicPr>
          <p:cNvPr id="5" name="Content Placeholder 6">
            <a:extLst>
              <a:ext uri="{FF2B5EF4-FFF2-40B4-BE49-F238E27FC236}">
                <a16:creationId xmlns:a16="http://schemas.microsoft.com/office/drawing/2014/main" id="{B7CFDA91-1BF8-7246-A692-605517811F28}"/>
              </a:ext>
            </a:extLst>
          </p:cNvPr>
          <p:cNvPicPr>
            <a:picLocks noGrp="1" noChangeAspect="1"/>
          </p:cNvPicPr>
          <p:nvPr>
            <p:ph sz="half" idx="2"/>
          </p:nvPr>
        </p:nvPicPr>
        <p:blipFill>
          <a:blip r:embed="rId2"/>
          <a:stretch>
            <a:fillRect/>
          </a:stretch>
        </p:blipFill>
        <p:spPr>
          <a:xfrm>
            <a:off x="6210319" y="982132"/>
            <a:ext cx="5124086" cy="4888316"/>
          </a:xfrm>
          <a:prstGeom prst="rect">
            <a:avLst/>
          </a:prstGeom>
        </p:spPr>
      </p:pic>
    </p:spTree>
    <p:extLst>
      <p:ext uri="{BB962C8B-B14F-4D97-AF65-F5344CB8AC3E}">
        <p14:creationId xmlns:p14="http://schemas.microsoft.com/office/powerpoint/2010/main" val="29820832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{563E5406-54C6-494E-91BD-10B28CA43B63}tf10001064</Template>
  <TotalTime>876</TotalTime>
  <Words>2859</Words>
  <Application>Microsoft Macintosh PowerPoint</Application>
  <PresentationFormat>Widescreen</PresentationFormat>
  <Paragraphs>132</Paragraphs>
  <Slides>35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Garamond</vt:lpstr>
      <vt:lpstr>Organic</vt:lpstr>
      <vt:lpstr>Countering carelessness: a case for academic leadership as citizenship </vt:lpstr>
      <vt:lpstr>Overview</vt:lpstr>
      <vt:lpstr>PowerPoint Presentation</vt:lpstr>
      <vt:lpstr>PowerPoint Presentation</vt:lpstr>
      <vt:lpstr>Context</vt:lpstr>
      <vt:lpstr>Context</vt:lpstr>
      <vt:lpstr>PowerPoint Presentation</vt:lpstr>
      <vt:lpstr>PowerPoint Presentation</vt:lpstr>
      <vt:lpstr>The toxic university?</vt:lpstr>
      <vt:lpstr>PowerPoint Presentation</vt:lpstr>
      <vt:lpstr>The ‘care-less’ university?</vt:lpstr>
      <vt:lpstr>Experiences of positional academic leaders in a ‘care-less’ university: SU HoD survey</vt:lpstr>
      <vt:lpstr>How confident do you feel in your capacity to manage each of these tasks well? </vt:lpstr>
      <vt:lpstr> Which of the following forms of support have you used in carrying out your role of Head / Chair, and how useful have you found them? </vt:lpstr>
      <vt:lpstr>What is the BEST part of being a Head / Chair? What parts of the job do you find rewarding and fulfilling? </vt:lpstr>
      <vt:lpstr>What is the WORST part of the job of being Head / Chair? What do you find most challenging or most demoralising? </vt:lpstr>
      <vt:lpstr>Is the university in ruins?</vt:lpstr>
      <vt:lpstr>How could we imagine our role as academic leaders in this new university?</vt:lpstr>
      <vt:lpstr>Academic leadership as service</vt:lpstr>
      <vt:lpstr>PowerPoint Presentation</vt:lpstr>
      <vt:lpstr>Distributing leadership</vt:lpstr>
      <vt:lpstr>Academic Leadership FIG DL research project: conditions for DL at dept/faculty level</vt:lpstr>
      <vt:lpstr>Academic Leadership FIG DL research project: conditions for DL at dept/faculty level</vt:lpstr>
      <vt:lpstr>An ethics of care</vt:lpstr>
      <vt:lpstr>Care for growth/development</vt:lpstr>
      <vt:lpstr>Care of others/care of self</vt:lpstr>
      <vt:lpstr>A care-filled life</vt:lpstr>
      <vt:lpstr>Academic citizenship</vt:lpstr>
      <vt:lpstr>Why is academic citizenship important?</vt:lpstr>
      <vt:lpstr>Lecturers’ definitions of academic citizenship</vt:lpstr>
      <vt:lpstr>Elements of academic citizenship</vt:lpstr>
      <vt:lpstr>Implications of academic citizenship</vt:lpstr>
      <vt:lpstr>The imperative</vt:lpstr>
      <vt:lpstr>PowerPoint Presentation</vt:lpstr>
      <vt:lpstr>In 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Fourie-Malherbe, M, Prof [mfourie@sun.ac.za]</dc:creator>
  <cp:lastModifiedBy>Bosman, JP [jpbosman@sun.ac.za]</cp:lastModifiedBy>
  <cp:revision>45</cp:revision>
  <cp:lastPrinted>2018-11-05T12:25:23Z</cp:lastPrinted>
  <dcterms:created xsi:type="dcterms:W3CDTF">2018-10-19T08:23:47Z</dcterms:created>
  <dcterms:modified xsi:type="dcterms:W3CDTF">2018-11-05T12:29:37Z</dcterms:modified>
</cp:coreProperties>
</file>